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av" ContentType="audio/x-wav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89" r:id="rId2"/>
    <p:sldId id="284" r:id="rId3"/>
    <p:sldId id="291" r:id="rId4"/>
    <p:sldId id="293" r:id="rId5"/>
    <p:sldId id="292" r:id="rId6"/>
    <p:sldId id="294" r:id="rId7"/>
    <p:sldId id="296" r:id="rId8"/>
    <p:sldId id="295" r:id="rId9"/>
    <p:sldId id="297" r:id="rId10"/>
    <p:sldId id="298" r:id="rId11"/>
    <p:sldId id="299" r:id="rId12"/>
    <p:sldId id="300" r:id="rId13"/>
    <p:sldId id="301" r:id="rId14"/>
    <p:sldId id="310" r:id="rId15"/>
    <p:sldId id="304" r:id="rId16"/>
    <p:sldId id="305" r:id="rId17"/>
    <p:sldId id="306" r:id="rId18"/>
    <p:sldId id="307" r:id="rId19"/>
    <p:sldId id="309" r:id="rId20"/>
    <p:sldId id="311" r:id="rId21"/>
    <p:sldId id="308" r:id="rId22"/>
    <p:sldId id="278" r:id="rId23"/>
    <p:sldId id="285" r:id="rId24"/>
  </p:sldIdLst>
  <p:sldSz cx="9144000" cy="5143500" type="screen16x9"/>
  <p:notesSz cx="6858000" cy="9144000"/>
  <p:embeddedFontLst>
    <p:embeddedFont>
      <p:font typeface="楷体" panose="02010609060101010101" pitchFamily="49" charset="-122"/>
      <p:regular r:id="rId25"/>
    </p:embeddedFont>
    <p:embeddedFont>
      <p:font typeface="Calibri Light" panose="020F0302020204030204" pitchFamily="34" charset="0"/>
      <p:regular r:id="rId26"/>
      <p:italic r:id="rId27"/>
    </p:embeddedFont>
    <p:embeddedFont>
      <p:font typeface="taozhi.cn_PY" panose="02000500000000000000" pitchFamily="2" charset="0"/>
      <p:regular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黑体" panose="02010609060101010101" pitchFamily="49" charset="-122"/>
      <p:regular r:id="rId33"/>
    </p:embeddedFont>
  </p:embeddedFontLst>
  <p:custDataLst>
    <p:tags r:id="rId34"/>
  </p:custDataLst>
  <p:defaultTextStyle>
    <a:defPPr>
      <a:defRPr lang="zh-CN"/>
    </a:defPPr>
    <a:lvl1pPr marL="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78" userDrawn="1">
          <p15:clr>
            <a:srgbClr val="A4A3A4"/>
          </p15:clr>
        </p15:guide>
        <p15:guide id="2" pos="1066" userDrawn="1">
          <p15:clr>
            <a:srgbClr val="A4A3A4"/>
          </p15:clr>
        </p15:guide>
        <p15:guide id="3" orient="horz" pos="942" userDrawn="1">
          <p15:clr>
            <a:srgbClr val="A4A3A4"/>
          </p15:clr>
        </p15:guide>
        <p15:guide id="4" pos="483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FAFF"/>
    <a:srgbClr val="4285F6"/>
    <a:srgbClr val="B96345"/>
    <a:srgbClr val="AA5C3F"/>
    <a:srgbClr val="AE7BB4"/>
    <a:srgbClr val="FEFEF2"/>
    <a:srgbClr val="FFFFBD"/>
    <a:srgbClr val="62BA7D"/>
    <a:srgbClr val="D13AF4"/>
    <a:srgbClr val="E282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55" autoAdjust="0"/>
    <p:restoredTop sz="94660"/>
  </p:normalViewPr>
  <p:slideViewPr>
    <p:cSldViewPr>
      <p:cViewPr varScale="1">
        <p:scale>
          <a:sx n="140" d="100"/>
          <a:sy n="140" d="100"/>
        </p:scale>
        <p:origin x="144" y="264"/>
      </p:cViewPr>
      <p:guideLst>
        <p:guide orient="horz" pos="2778"/>
        <p:guide pos="1066"/>
        <p:guide orient="horz" pos="942"/>
        <p:guide pos="483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8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gif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wa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" y="2018"/>
            <a:ext cx="9143525" cy="514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05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2020/11/24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2020/11/24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2020/11/24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32" y="2018"/>
            <a:ext cx="9143524" cy="514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2562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" y="0"/>
            <a:ext cx="91412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" y="761"/>
            <a:ext cx="9138582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7083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" y="0"/>
            <a:ext cx="9141287" cy="5143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3758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2020/11/24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2020/11/24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" y="-1"/>
            <a:ext cx="9150696" cy="5148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7773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pPr/>
              <a:t>2020/11/24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50" r:id="rId3"/>
    <p:sldLayoutId id="2147483664" r:id="rId4"/>
    <p:sldLayoutId id="2147483660" r:id="rId5"/>
    <p:sldLayoutId id="2147483651" r:id="rId6"/>
    <p:sldLayoutId id="2147483652" r:id="rId7"/>
    <p:sldLayoutId id="2147483653" r:id="rId8"/>
    <p:sldLayoutId id="2147483661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Relationship Id="rId5" Type="http://schemas.openxmlformats.org/officeDocument/2006/relationships/image" Target="../media/image9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11.png"/><Relationship Id="rId5" Type="http://schemas.openxmlformats.org/officeDocument/2006/relationships/image" Target="../media/image18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11.png"/><Relationship Id="rId5" Type="http://schemas.openxmlformats.org/officeDocument/2006/relationships/image" Target="../media/image1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0674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521"/>
          <a:stretch/>
        </p:blipFill>
        <p:spPr>
          <a:xfrm>
            <a:off x="0" y="1830476"/>
            <a:ext cx="9144000" cy="3117538"/>
          </a:xfrm>
          <a:prstGeom prst="rect">
            <a:avLst/>
          </a:prstGeom>
        </p:spPr>
      </p:pic>
      <p:sp>
        <p:nvSpPr>
          <p:cNvPr id="20" name="圆角矩形 19"/>
          <p:cNvSpPr/>
          <p:nvPr/>
        </p:nvSpPr>
        <p:spPr>
          <a:xfrm>
            <a:off x="2771800" y="1466054"/>
            <a:ext cx="3456384" cy="1944216"/>
          </a:xfrm>
          <a:prstGeom prst="roundRect">
            <a:avLst>
              <a:gd name="adj" fmla="val 8279"/>
            </a:avLst>
          </a:prstGeom>
          <a:blipFill dpi="0" rotWithShape="1">
            <a:blip r:embed="rId3">
              <a:alphaModFix amt="80000"/>
            </a:blip>
            <a:srcRect/>
            <a:stretch>
              <a:fillRect/>
            </a:stretch>
          </a:blipFill>
          <a:ln w="9525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2924625" y="1525600"/>
            <a:ext cx="329474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en-US" altLang="zh-CN" sz="2400" dirty="0">
                <a:latin typeface="+mj-ea"/>
                <a:ea typeface="+mj-ea"/>
              </a:rPr>
              <a:t>.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找资料，知诗人。</a:t>
            </a:r>
          </a:p>
          <a:p>
            <a:pPr marL="342900" indent="-342900" algn="ctr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2</a:t>
            </a:r>
            <a:r>
              <a:rPr lang="en-US" altLang="zh-CN" sz="2400" dirty="0">
                <a:latin typeface="+mj-ea"/>
                <a:ea typeface="+mj-ea"/>
              </a:rPr>
              <a:t>.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读古诗，晓节奏。</a:t>
            </a:r>
          </a:p>
          <a:p>
            <a:pPr marL="342900" indent="-342900" algn="ctr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3</a:t>
            </a:r>
            <a:r>
              <a:rPr lang="en-US" altLang="zh-CN" sz="2400" dirty="0">
                <a:latin typeface="+mj-ea"/>
                <a:ea typeface="+mj-ea"/>
              </a:rPr>
              <a:t>.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读注释，明诗意</a:t>
            </a:r>
            <a:r>
              <a:rPr lang="zh-CN" altLang="en-US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  <a:endParaRPr lang="zh-CN" altLang="en-US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395536" y="593335"/>
            <a:ext cx="1471085" cy="534600"/>
            <a:chOff x="3131840" y="2188312"/>
            <a:chExt cx="1471085" cy="534600"/>
          </a:xfrm>
        </p:grpSpPr>
        <p:sp>
          <p:nvSpPr>
            <p:cNvPr id="5" name="圆角矩形 4"/>
            <p:cNvSpPr/>
            <p:nvPr/>
          </p:nvSpPr>
          <p:spPr>
            <a:xfrm>
              <a:off x="3131840" y="2211710"/>
              <a:ext cx="1471085" cy="511202"/>
            </a:xfrm>
            <a:prstGeom prst="roundRect">
              <a:avLst>
                <a:gd name="adj" fmla="val 27847"/>
              </a:avLst>
            </a:prstGeom>
            <a:solidFill>
              <a:srgbClr val="2F7DE1"/>
            </a:solidFill>
            <a:ln>
              <a:noFill/>
            </a:ln>
            <a:effectLst>
              <a:outerShdw dist="25400" dir="2700000" algn="tl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任意多边形 5"/>
            <p:cNvSpPr/>
            <p:nvPr/>
          </p:nvSpPr>
          <p:spPr>
            <a:xfrm flipH="1">
              <a:off x="3131840" y="2211710"/>
              <a:ext cx="738000" cy="511202"/>
            </a:xfrm>
            <a:custGeom>
              <a:avLst/>
              <a:gdLst>
                <a:gd name="connsiteX0" fmla="*/ 0 w 738000"/>
                <a:gd name="connsiteY0" fmla="*/ 0 h 511202"/>
                <a:gd name="connsiteX1" fmla="*/ 595646 w 738000"/>
                <a:gd name="connsiteY1" fmla="*/ 0 h 511202"/>
                <a:gd name="connsiteX2" fmla="*/ 738000 w 738000"/>
                <a:gd name="connsiteY2" fmla="*/ 142354 h 511202"/>
                <a:gd name="connsiteX3" fmla="*/ 738000 w 738000"/>
                <a:gd name="connsiteY3" fmla="*/ 368848 h 511202"/>
                <a:gd name="connsiteX4" fmla="*/ 595646 w 738000"/>
                <a:gd name="connsiteY4" fmla="*/ 511202 h 511202"/>
                <a:gd name="connsiteX5" fmla="*/ 0 w 738000"/>
                <a:gd name="connsiteY5" fmla="*/ 511202 h 511202"/>
                <a:gd name="connsiteX6" fmla="*/ 0 w 738000"/>
                <a:gd name="connsiteY6" fmla="*/ 0 h 51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8000" h="511202">
                  <a:moveTo>
                    <a:pt x="0" y="0"/>
                  </a:moveTo>
                  <a:lnTo>
                    <a:pt x="595646" y="0"/>
                  </a:lnTo>
                  <a:cubicBezTo>
                    <a:pt x="674266" y="0"/>
                    <a:pt x="738000" y="63734"/>
                    <a:pt x="738000" y="142354"/>
                  </a:cubicBezTo>
                  <a:lnTo>
                    <a:pt x="738000" y="368848"/>
                  </a:lnTo>
                  <a:cubicBezTo>
                    <a:pt x="738000" y="447468"/>
                    <a:pt x="674266" y="511202"/>
                    <a:pt x="595646" y="511202"/>
                  </a:cubicBezTo>
                  <a:lnTo>
                    <a:pt x="0" y="511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3155079" y="2188312"/>
              <a:ext cx="1424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学习方法</a:t>
              </a:r>
              <a:endPara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3164913" y="2243474"/>
              <a:ext cx="1404938" cy="447675"/>
            </a:xfrm>
            <a:prstGeom prst="roundRect">
              <a:avLst>
                <a:gd name="adj" fmla="val 24595"/>
              </a:avLst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5137" y="2608838"/>
              <a:ext cx="824491" cy="114074"/>
            </a:xfrm>
            <a:prstGeom prst="rect">
              <a:avLst/>
            </a:prstGeom>
          </p:spPr>
        </p:pic>
      </p:grpSp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43" t="15211"/>
          <a:stretch/>
        </p:blipFill>
        <p:spPr>
          <a:xfrm flipH="1">
            <a:off x="7558236" y="3003798"/>
            <a:ext cx="1584176" cy="1303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040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940784" y="699542"/>
            <a:ext cx="3262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学法迁移，自学古诗。</a:t>
            </a:r>
          </a:p>
        </p:txBody>
      </p:sp>
      <p:sp>
        <p:nvSpPr>
          <p:cNvPr id="3" name="矩形 2"/>
          <p:cNvSpPr/>
          <p:nvPr/>
        </p:nvSpPr>
        <p:spPr>
          <a:xfrm>
            <a:off x="1331640" y="1347614"/>
            <a:ext cx="324036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　　　村晚</a:t>
            </a:r>
            <a:endParaRPr lang="en-US" altLang="zh-CN" sz="2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　　[宋]雷震</a:t>
            </a:r>
          </a:p>
          <a:p>
            <a:pPr>
              <a:lnSpc>
                <a:spcPct val="150000"/>
              </a:lnSpc>
            </a:pP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草满池塘水满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陂</a:t>
            </a:r>
            <a:r>
              <a:rPr lang="en-US" altLang="zh-CN" sz="2200" dirty="0" smtClean="0">
                <a:latin typeface="+mj-ea"/>
              </a:rPr>
              <a:t>(</a:t>
            </a:r>
            <a:r>
              <a:rPr lang="en-US" altLang="zh-CN" sz="2200" dirty="0" err="1" smtClean="0">
                <a:latin typeface="taozhi.cn_PY" panose="02000500000000000000" pitchFamily="2" charset="0"/>
                <a:ea typeface="黑体" panose="02010609060101010101" pitchFamily="49" charset="-122"/>
              </a:rPr>
              <a:t>bēi</a:t>
            </a:r>
            <a:r>
              <a:rPr lang="en-US" altLang="zh-CN" sz="2200" dirty="0">
                <a:latin typeface="+mj-ea"/>
              </a:rPr>
              <a:t>)</a:t>
            </a: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</a:p>
          <a:p>
            <a:pPr>
              <a:lnSpc>
                <a:spcPct val="150000"/>
              </a:lnSpc>
            </a:pP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山衔落日浸寒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漪</a:t>
            </a:r>
            <a:r>
              <a:rPr lang="en-US" altLang="zh-CN" sz="2200" dirty="0" smtClean="0">
                <a:latin typeface="+mj-ea"/>
              </a:rPr>
              <a:t>(</a:t>
            </a:r>
            <a:r>
              <a:rPr lang="en-US" altLang="zh-CN" sz="2200" dirty="0" err="1" smtClean="0">
                <a:latin typeface="taozhi.cn_PY" panose="02000500000000000000" pitchFamily="2" charset="0"/>
                <a:ea typeface="黑体" panose="02010609060101010101" pitchFamily="49" charset="-122"/>
              </a:rPr>
              <a:t>yī</a:t>
            </a:r>
            <a:r>
              <a:rPr lang="en-US" altLang="zh-CN" sz="2200" dirty="0" smtClean="0">
                <a:latin typeface="+mj-ea"/>
              </a:rPr>
              <a:t>)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lang="zh-CN" altLang="en-US" sz="2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牧童归去横牛背，</a:t>
            </a:r>
          </a:p>
          <a:p>
            <a:pPr>
              <a:lnSpc>
                <a:spcPct val="150000"/>
              </a:lnSpc>
            </a:pP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短笛无腔信口吹。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9042" y="2014478"/>
            <a:ext cx="3707374" cy="1842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49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521"/>
          <a:stretch/>
        </p:blipFill>
        <p:spPr>
          <a:xfrm>
            <a:off x="0" y="1670695"/>
            <a:ext cx="9144000" cy="3117538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1043608" y="1635646"/>
            <a:ext cx="7115476" cy="2046288"/>
            <a:chOff x="1043608" y="1635646"/>
            <a:chExt cx="7115476" cy="2046288"/>
          </a:xfrm>
        </p:grpSpPr>
        <p:sp>
          <p:nvSpPr>
            <p:cNvPr id="12" name="矩形: 圆角 15">
              <a:extLst>
                <a:ext uri="{FF2B5EF4-FFF2-40B4-BE49-F238E27FC236}">
                  <a16:creationId xmlns:a16="http://schemas.microsoft.com/office/drawing/2014/main" xmlns="" id="{A6A0A1E3-FEA0-4323-8DB8-D86CA30B1BF7}"/>
                </a:ext>
              </a:extLst>
            </p:cNvPr>
            <p:cNvSpPr/>
            <p:nvPr/>
          </p:nvSpPr>
          <p:spPr>
            <a:xfrm>
              <a:off x="1043608" y="1635646"/>
              <a:ext cx="7115476" cy="2046288"/>
            </a:xfrm>
            <a:prstGeom prst="roundRect">
              <a:avLst>
                <a:gd name="adj" fmla="val 7988"/>
              </a:avLst>
            </a:prstGeom>
            <a:solidFill>
              <a:schemeClr val="bg1"/>
            </a:solidFill>
            <a:ln>
              <a:solidFill>
                <a:srgbClr val="FF5D5D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3605" y="1851670"/>
              <a:ext cx="1000281" cy="1190208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043608" y="3104422"/>
              <a:ext cx="148027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雷震</a:t>
              </a:r>
              <a:endParaRPr lang="zh-CN" altLang="en-US" sz="2000" dirty="0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395536" y="593541"/>
            <a:ext cx="1471085" cy="534600"/>
            <a:chOff x="3131840" y="2188312"/>
            <a:chExt cx="1471085" cy="534600"/>
          </a:xfrm>
        </p:grpSpPr>
        <p:sp>
          <p:nvSpPr>
            <p:cNvPr id="7" name="圆角矩形 6"/>
            <p:cNvSpPr/>
            <p:nvPr/>
          </p:nvSpPr>
          <p:spPr>
            <a:xfrm>
              <a:off x="3131840" y="2211710"/>
              <a:ext cx="1471085" cy="511202"/>
            </a:xfrm>
            <a:prstGeom prst="roundRect">
              <a:avLst>
                <a:gd name="adj" fmla="val 27847"/>
              </a:avLst>
            </a:prstGeom>
            <a:solidFill>
              <a:srgbClr val="AE7BB4"/>
            </a:solidFill>
            <a:ln>
              <a:noFill/>
            </a:ln>
            <a:effectLst>
              <a:outerShdw dist="25400" dir="2700000" algn="tl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任意多边形 7"/>
            <p:cNvSpPr/>
            <p:nvPr/>
          </p:nvSpPr>
          <p:spPr>
            <a:xfrm flipH="1">
              <a:off x="3131840" y="2211710"/>
              <a:ext cx="738000" cy="511202"/>
            </a:xfrm>
            <a:custGeom>
              <a:avLst/>
              <a:gdLst>
                <a:gd name="connsiteX0" fmla="*/ 0 w 738000"/>
                <a:gd name="connsiteY0" fmla="*/ 0 h 511202"/>
                <a:gd name="connsiteX1" fmla="*/ 595646 w 738000"/>
                <a:gd name="connsiteY1" fmla="*/ 0 h 511202"/>
                <a:gd name="connsiteX2" fmla="*/ 738000 w 738000"/>
                <a:gd name="connsiteY2" fmla="*/ 142354 h 511202"/>
                <a:gd name="connsiteX3" fmla="*/ 738000 w 738000"/>
                <a:gd name="connsiteY3" fmla="*/ 368848 h 511202"/>
                <a:gd name="connsiteX4" fmla="*/ 595646 w 738000"/>
                <a:gd name="connsiteY4" fmla="*/ 511202 h 511202"/>
                <a:gd name="connsiteX5" fmla="*/ 0 w 738000"/>
                <a:gd name="connsiteY5" fmla="*/ 511202 h 511202"/>
                <a:gd name="connsiteX6" fmla="*/ 0 w 738000"/>
                <a:gd name="connsiteY6" fmla="*/ 0 h 51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8000" h="511202">
                  <a:moveTo>
                    <a:pt x="0" y="0"/>
                  </a:moveTo>
                  <a:lnTo>
                    <a:pt x="595646" y="0"/>
                  </a:lnTo>
                  <a:cubicBezTo>
                    <a:pt x="674266" y="0"/>
                    <a:pt x="738000" y="63734"/>
                    <a:pt x="738000" y="142354"/>
                  </a:cubicBezTo>
                  <a:lnTo>
                    <a:pt x="738000" y="368848"/>
                  </a:lnTo>
                  <a:cubicBezTo>
                    <a:pt x="738000" y="447468"/>
                    <a:pt x="674266" y="511202"/>
                    <a:pt x="595646" y="511202"/>
                  </a:cubicBezTo>
                  <a:lnTo>
                    <a:pt x="0" y="511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155079" y="2188312"/>
              <a:ext cx="1424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作家名片</a:t>
              </a:r>
              <a:endPara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圆角矩形 9"/>
            <p:cNvSpPr/>
            <p:nvPr/>
          </p:nvSpPr>
          <p:spPr>
            <a:xfrm>
              <a:off x="3164913" y="2243474"/>
              <a:ext cx="1404938" cy="447675"/>
            </a:xfrm>
            <a:prstGeom prst="roundRect">
              <a:avLst>
                <a:gd name="adj" fmla="val 24595"/>
              </a:avLst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5137" y="2608838"/>
              <a:ext cx="824491" cy="114074"/>
            </a:xfrm>
            <a:prstGeom prst="rect">
              <a:avLst/>
            </a:prstGeom>
          </p:spPr>
        </p:pic>
      </p:grpSp>
      <p:sp>
        <p:nvSpPr>
          <p:cNvPr id="3" name="PA-文本框 2">
            <a:extLst>
              <a:ext uri="{FF2B5EF4-FFF2-40B4-BE49-F238E27FC236}">
                <a16:creationId xmlns:a16="http://schemas.microsoft.com/office/drawing/2014/main" xmlns="" id="{C1F625AA-05D9-454A-BFE8-F99CDD2DF266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2414766" y="1727047"/>
            <a:ext cx="5611496" cy="185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2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　　雷震，南宋诗人，生平不详。或以为眉州</a:t>
            </a:r>
            <a:r>
              <a:rPr lang="en-US" altLang="zh-CN" sz="2200" dirty="0">
                <a:solidFill>
                  <a:srgbClr val="0070C0"/>
                </a:solidFill>
                <a:latin typeface="+mj-ea"/>
                <a:ea typeface="+mj-ea"/>
              </a:rPr>
              <a:t>(</a:t>
            </a:r>
            <a:r>
              <a:rPr lang="zh-CN" altLang="en-US" sz="22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今四川眉山</a:t>
            </a:r>
            <a:r>
              <a:rPr lang="en-US" altLang="zh-CN" sz="2200" dirty="0">
                <a:solidFill>
                  <a:srgbClr val="0070C0"/>
                </a:solidFill>
                <a:latin typeface="+mj-ea"/>
                <a:ea typeface="+mj-ea"/>
              </a:rPr>
              <a:t>)</a:t>
            </a:r>
            <a:r>
              <a:rPr lang="zh-CN" altLang="en-US" sz="22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人，宋宁宗嘉定年间进士。又说是南昌</a:t>
            </a:r>
            <a:r>
              <a:rPr lang="en-US" altLang="zh-CN" sz="2200" dirty="0">
                <a:solidFill>
                  <a:srgbClr val="0070C0"/>
                </a:solidFill>
                <a:latin typeface="+mj-ea"/>
                <a:ea typeface="+mj-ea"/>
              </a:rPr>
              <a:t>(</a:t>
            </a:r>
            <a:r>
              <a:rPr lang="zh-CN" altLang="en-US" sz="22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今属江西</a:t>
            </a:r>
            <a:r>
              <a:rPr lang="en-US" altLang="zh-CN" sz="2200" dirty="0">
                <a:solidFill>
                  <a:srgbClr val="0070C0"/>
                </a:solidFill>
                <a:latin typeface="+mj-ea"/>
                <a:ea typeface="+mj-ea"/>
              </a:rPr>
              <a:t>)</a:t>
            </a:r>
            <a:r>
              <a:rPr lang="zh-CN" altLang="en-US" sz="22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人，宋度宗咸淳元年</a:t>
            </a:r>
            <a:r>
              <a:rPr lang="en-US" altLang="zh-CN" sz="2200" dirty="0">
                <a:solidFill>
                  <a:srgbClr val="0070C0"/>
                </a:solidFill>
                <a:latin typeface="+mj-ea"/>
                <a:ea typeface="+mj-ea"/>
              </a:rPr>
              <a:t>(</a:t>
            </a:r>
            <a:r>
              <a:rPr lang="en-US" altLang="zh-CN" sz="22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1265</a:t>
            </a:r>
            <a:r>
              <a:rPr lang="en-US" altLang="zh-CN" sz="2200" dirty="0">
                <a:solidFill>
                  <a:srgbClr val="0070C0"/>
                </a:solidFill>
                <a:latin typeface="+mj-ea"/>
                <a:ea typeface="+mj-ea"/>
              </a:rPr>
              <a:t>)</a:t>
            </a:r>
            <a:r>
              <a:rPr lang="zh-CN" altLang="en-US" sz="22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进士。其诗见</a:t>
            </a:r>
            <a:r>
              <a:rPr lang="en-US" altLang="zh-CN" sz="22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22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宋诗纪事</a:t>
            </a:r>
            <a:r>
              <a:rPr lang="en-US" altLang="zh-CN" sz="22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r>
              <a:rPr lang="zh-CN" altLang="en-US" sz="22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卷七十四。</a:t>
            </a:r>
          </a:p>
        </p:txBody>
      </p:sp>
    </p:spTree>
    <p:extLst>
      <p:ext uri="{BB962C8B-B14F-4D97-AF65-F5344CB8AC3E}">
        <p14:creationId xmlns:p14="http://schemas.microsoft.com/office/powerpoint/2010/main" val="3133771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713012" y="531143"/>
            <a:ext cx="6624736" cy="4154984"/>
            <a:chOff x="1713012" y="531143"/>
            <a:chExt cx="6624736" cy="4154984"/>
          </a:xfrm>
        </p:grpSpPr>
        <p:sp>
          <p:nvSpPr>
            <p:cNvPr id="3" name="矩形 2"/>
            <p:cNvSpPr/>
            <p:nvPr/>
          </p:nvSpPr>
          <p:spPr>
            <a:xfrm>
              <a:off x="1713012" y="531143"/>
              <a:ext cx="3240360" cy="41549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zh-CN" altLang="en-US" sz="2200" dirty="0">
                  <a:latin typeface="黑体" panose="02010609060101010101" pitchFamily="49" charset="-122"/>
                  <a:ea typeface="黑体" panose="02010609060101010101" pitchFamily="49" charset="-122"/>
                </a:rPr>
                <a:t>　　　</a:t>
              </a:r>
              <a:r>
                <a:rPr lang="zh-CN" altLang="en-US" sz="22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 村</a:t>
              </a:r>
              <a:r>
                <a:rPr lang="zh-CN" altLang="en-US" sz="2200" dirty="0">
                  <a:latin typeface="黑体" panose="02010609060101010101" pitchFamily="49" charset="-122"/>
                  <a:ea typeface="黑体" panose="02010609060101010101" pitchFamily="49" charset="-122"/>
                </a:rPr>
                <a:t>晚</a:t>
              </a:r>
              <a:endParaRPr lang="en-US" altLang="zh-CN" sz="22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200000"/>
                </a:lnSpc>
              </a:pPr>
              <a:r>
                <a:rPr lang="zh-CN" altLang="en-US" sz="2200" dirty="0">
                  <a:latin typeface="楷体" panose="02010609060101010101" pitchFamily="49" charset="-122"/>
                  <a:ea typeface="楷体" panose="02010609060101010101" pitchFamily="49" charset="-122"/>
                </a:rPr>
                <a:t>　　[宋]雷震</a:t>
              </a:r>
            </a:p>
            <a:p>
              <a:pPr>
                <a:lnSpc>
                  <a:spcPct val="200000"/>
                </a:lnSpc>
              </a:pPr>
              <a:r>
                <a:rPr lang="zh-CN" altLang="en-US" sz="2200" dirty="0">
                  <a:latin typeface="黑体" panose="02010609060101010101" pitchFamily="49" charset="-122"/>
                  <a:ea typeface="黑体" panose="02010609060101010101" pitchFamily="49" charset="-122"/>
                </a:rPr>
                <a:t>草</a:t>
              </a:r>
              <a:r>
                <a:rPr lang="zh-CN" altLang="en-US" sz="22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满池塘</a:t>
              </a:r>
              <a:r>
                <a:rPr lang="en-US" altLang="zh-CN" sz="2200" b="1" dirty="0">
                  <a:solidFill>
                    <a:srgbClr val="C0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/</a:t>
              </a:r>
              <a:r>
                <a:rPr lang="zh-CN" altLang="en-US" sz="2200" dirty="0">
                  <a:latin typeface="黑体" panose="02010609060101010101" pitchFamily="49" charset="-122"/>
                  <a:ea typeface="黑体" panose="02010609060101010101" pitchFamily="49" charset="-122"/>
                </a:rPr>
                <a:t>水</a:t>
              </a:r>
              <a:r>
                <a:rPr lang="zh-CN" altLang="en-US" sz="22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满</a:t>
              </a:r>
              <a:r>
                <a:rPr lang="zh-CN" altLang="en-US" sz="2200" dirty="0">
                  <a:latin typeface="黑体" panose="02010609060101010101" pitchFamily="49" charset="-122"/>
                  <a:ea typeface="黑体" panose="02010609060101010101" pitchFamily="49" charset="-122"/>
                </a:rPr>
                <a:t> </a:t>
              </a:r>
              <a:r>
                <a:rPr lang="zh-CN" altLang="en-US" sz="22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 </a:t>
              </a:r>
              <a:r>
                <a:rPr lang="zh-CN" altLang="en-US" sz="22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，</a:t>
              </a:r>
              <a:endPara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pPr>
                <a:lnSpc>
                  <a:spcPct val="200000"/>
                </a:lnSpc>
              </a:pPr>
              <a:r>
                <a:rPr lang="zh-CN" altLang="en-US" sz="2200" dirty="0">
                  <a:latin typeface="黑体" panose="02010609060101010101" pitchFamily="49" charset="-122"/>
                  <a:ea typeface="黑体" panose="02010609060101010101" pitchFamily="49" charset="-122"/>
                </a:rPr>
                <a:t>山</a:t>
              </a:r>
              <a:r>
                <a:rPr lang="zh-CN" altLang="en-US" sz="22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衔落日</a:t>
              </a:r>
              <a:r>
                <a:rPr lang="en-US" altLang="zh-CN" sz="2200" b="1" dirty="0">
                  <a:solidFill>
                    <a:srgbClr val="C0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/</a:t>
              </a:r>
              <a:r>
                <a:rPr lang="zh-CN" altLang="en-US" sz="2200" dirty="0">
                  <a:latin typeface="黑体" panose="02010609060101010101" pitchFamily="49" charset="-122"/>
                  <a:ea typeface="黑体" panose="02010609060101010101" pitchFamily="49" charset="-122"/>
                </a:rPr>
                <a:t>浸</a:t>
              </a:r>
              <a:r>
                <a:rPr lang="zh-CN" altLang="en-US" sz="22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寒  。</a:t>
              </a:r>
              <a:endPara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>
                <a:lnSpc>
                  <a:spcPct val="200000"/>
                </a:lnSpc>
              </a:pPr>
              <a:r>
                <a:rPr lang="zh-CN" altLang="en-US" sz="22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牧童归去</a:t>
              </a:r>
              <a:r>
                <a:rPr lang="en-US" altLang="zh-CN" sz="2200" b="1" dirty="0">
                  <a:solidFill>
                    <a:srgbClr val="C0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/</a:t>
              </a:r>
              <a:r>
                <a:rPr lang="zh-CN" altLang="en-US" sz="2200" dirty="0">
                  <a:latin typeface="黑体" panose="02010609060101010101" pitchFamily="49" charset="-122"/>
                  <a:ea typeface="黑体" panose="02010609060101010101" pitchFamily="49" charset="-122"/>
                </a:rPr>
                <a:t>横牛背，</a:t>
              </a:r>
            </a:p>
            <a:p>
              <a:pPr>
                <a:lnSpc>
                  <a:spcPct val="200000"/>
                </a:lnSpc>
              </a:pPr>
              <a:r>
                <a:rPr lang="zh-CN" altLang="en-US" sz="22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短笛无  </a:t>
              </a:r>
              <a:r>
                <a:rPr lang="en-US" altLang="zh-CN" sz="2200" b="1" dirty="0" smtClean="0">
                  <a:solidFill>
                    <a:srgbClr val="C0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/    </a:t>
              </a:r>
              <a:r>
                <a:rPr lang="zh-CN" altLang="en-US" sz="22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吹</a:t>
              </a:r>
              <a:r>
                <a:rPr lang="zh-CN" altLang="en-US" sz="2200" dirty="0">
                  <a:latin typeface="黑体" panose="02010609060101010101" pitchFamily="49" charset="-122"/>
                  <a:ea typeface="黑体" panose="02010609060101010101" pitchFamily="49" charset="-122"/>
                </a:rPr>
                <a:t>。</a:t>
              </a:r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30374" y="1963412"/>
              <a:ext cx="3707374" cy="1842338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3532415" y="2109056"/>
              <a:ext cx="466794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200" dirty="0">
                  <a:latin typeface="黑体" panose="02010609060101010101" pitchFamily="49" charset="-122"/>
                  <a:ea typeface="黑体" panose="02010609060101010101" pitchFamily="49" charset="-122"/>
                </a:rPr>
                <a:t>陂</a:t>
              </a:r>
              <a:endParaRPr lang="zh-CN" altLang="en-US" sz="2200" dirty="0"/>
            </a:p>
          </p:txBody>
        </p:sp>
        <p:sp>
          <p:nvSpPr>
            <p:cNvPr id="8" name="矩形 7"/>
            <p:cNvSpPr/>
            <p:nvPr/>
          </p:nvSpPr>
          <p:spPr>
            <a:xfrm>
              <a:off x="3529935" y="2779266"/>
              <a:ext cx="466794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200" dirty="0">
                  <a:latin typeface="黑体" panose="02010609060101010101" pitchFamily="49" charset="-122"/>
                  <a:ea typeface="黑体" panose="02010609060101010101" pitchFamily="49" charset="-122"/>
                </a:rPr>
                <a:t>漪</a:t>
              </a:r>
              <a:endParaRPr lang="zh-CN" altLang="en-US" sz="2200" dirty="0"/>
            </a:p>
          </p:txBody>
        </p:sp>
        <p:sp>
          <p:nvSpPr>
            <p:cNvPr id="9" name="矩形 8"/>
            <p:cNvSpPr/>
            <p:nvPr/>
          </p:nvSpPr>
          <p:spPr>
            <a:xfrm>
              <a:off x="2551878" y="4120799"/>
              <a:ext cx="466794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200" dirty="0">
                  <a:latin typeface="黑体" panose="02010609060101010101" pitchFamily="49" charset="-122"/>
                  <a:ea typeface="黑体" panose="02010609060101010101" pitchFamily="49" charset="-122"/>
                </a:rPr>
                <a:t>腔</a:t>
              </a:r>
              <a:endParaRPr lang="zh-CN" altLang="en-US" sz="2200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2979839" y="4120799"/>
              <a:ext cx="748923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200" dirty="0">
                  <a:latin typeface="黑体" panose="02010609060101010101" pitchFamily="49" charset="-122"/>
                  <a:ea typeface="黑体" panose="02010609060101010101" pitchFamily="49" charset="-122"/>
                </a:rPr>
                <a:t>信口</a:t>
              </a:r>
              <a:endParaRPr lang="zh-CN" altLang="en-US" sz="2200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395536" y="593335"/>
            <a:ext cx="1471085" cy="534600"/>
            <a:chOff x="3131840" y="2188312"/>
            <a:chExt cx="1471085" cy="534600"/>
          </a:xfrm>
        </p:grpSpPr>
        <p:sp>
          <p:nvSpPr>
            <p:cNvPr id="30" name="圆角矩形 29"/>
            <p:cNvSpPr/>
            <p:nvPr/>
          </p:nvSpPr>
          <p:spPr>
            <a:xfrm>
              <a:off x="3131840" y="2211710"/>
              <a:ext cx="1471085" cy="511202"/>
            </a:xfrm>
            <a:prstGeom prst="roundRect">
              <a:avLst>
                <a:gd name="adj" fmla="val 27847"/>
              </a:avLst>
            </a:prstGeom>
            <a:solidFill>
              <a:srgbClr val="2F7DE1"/>
            </a:solidFill>
            <a:ln>
              <a:noFill/>
            </a:ln>
            <a:effectLst>
              <a:outerShdw dist="25400" dir="2700000" algn="tl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30"/>
            <p:cNvSpPr/>
            <p:nvPr/>
          </p:nvSpPr>
          <p:spPr>
            <a:xfrm flipH="1">
              <a:off x="3131840" y="2211710"/>
              <a:ext cx="738000" cy="511202"/>
            </a:xfrm>
            <a:custGeom>
              <a:avLst/>
              <a:gdLst>
                <a:gd name="connsiteX0" fmla="*/ 0 w 738000"/>
                <a:gd name="connsiteY0" fmla="*/ 0 h 511202"/>
                <a:gd name="connsiteX1" fmla="*/ 595646 w 738000"/>
                <a:gd name="connsiteY1" fmla="*/ 0 h 511202"/>
                <a:gd name="connsiteX2" fmla="*/ 738000 w 738000"/>
                <a:gd name="connsiteY2" fmla="*/ 142354 h 511202"/>
                <a:gd name="connsiteX3" fmla="*/ 738000 w 738000"/>
                <a:gd name="connsiteY3" fmla="*/ 368848 h 511202"/>
                <a:gd name="connsiteX4" fmla="*/ 595646 w 738000"/>
                <a:gd name="connsiteY4" fmla="*/ 511202 h 511202"/>
                <a:gd name="connsiteX5" fmla="*/ 0 w 738000"/>
                <a:gd name="connsiteY5" fmla="*/ 511202 h 511202"/>
                <a:gd name="connsiteX6" fmla="*/ 0 w 738000"/>
                <a:gd name="connsiteY6" fmla="*/ 0 h 51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8000" h="511202">
                  <a:moveTo>
                    <a:pt x="0" y="0"/>
                  </a:moveTo>
                  <a:lnTo>
                    <a:pt x="595646" y="0"/>
                  </a:lnTo>
                  <a:cubicBezTo>
                    <a:pt x="674266" y="0"/>
                    <a:pt x="738000" y="63734"/>
                    <a:pt x="738000" y="142354"/>
                  </a:cubicBezTo>
                  <a:lnTo>
                    <a:pt x="738000" y="368848"/>
                  </a:lnTo>
                  <a:cubicBezTo>
                    <a:pt x="738000" y="447468"/>
                    <a:pt x="674266" y="511202"/>
                    <a:pt x="595646" y="511202"/>
                  </a:cubicBezTo>
                  <a:lnTo>
                    <a:pt x="0" y="511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3155079" y="2188312"/>
              <a:ext cx="1424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读一读</a:t>
              </a:r>
              <a:endPara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3" name="圆角矩形 32"/>
            <p:cNvSpPr/>
            <p:nvPr/>
          </p:nvSpPr>
          <p:spPr>
            <a:xfrm>
              <a:off x="3164913" y="2243474"/>
              <a:ext cx="1404938" cy="447675"/>
            </a:xfrm>
            <a:prstGeom prst="roundRect">
              <a:avLst>
                <a:gd name="adj" fmla="val 24595"/>
              </a:avLst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4" name="图片 3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5137" y="2608838"/>
              <a:ext cx="824491" cy="1140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152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713012" y="531143"/>
            <a:ext cx="324036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　　　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 村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晚</a:t>
            </a:r>
            <a:endParaRPr lang="en-US" altLang="zh-CN" sz="2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　　[宋]雷震</a:t>
            </a:r>
          </a:p>
          <a:p>
            <a:pPr>
              <a:lnSpc>
                <a:spcPct val="200000"/>
              </a:lnSpc>
            </a:pP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草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满池塘</a:t>
            </a:r>
            <a:r>
              <a:rPr lang="en-US" altLang="zh-CN" sz="22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水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满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2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，</a:t>
            </a:r>
            <a:endParaRPr lang="zh-CN" altLang="en-US" sz="22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山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衔落日</a:t>
            </a:r>
            <a:r>
              <a:rPr lang="en-US" altLang="zh-CN" sz="22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浸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寒  。</a:t>
            </a:r>
            <a:endParaRPr lang="zh-CN" altLang="en-US" sz="22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牧童归去</a:t>
            </a:r>
            <a:r>
              <a:rPr lang="en-US" altLang="zh-CN" sz="22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横牛背，</a:t>
            </a:r>
          </a:p>
          <a:p>
            <a:pPr>
              <a:lnSpc>
                <a:spcPct val="200000"/>
              </a:lnSpc>
            </a:pP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短笛无  </a:t>
            </a:r>
            <a:r>
              <a:rPr lang="en-US" altLang="zh-CN" sz="2200" b="1" dirty="0" smtClean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    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吹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374" y="1963412"/>
            <a:ext cx="3707374" cy="184233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488990" y="1831664"/>
            <a:ext cx="56778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200" dirty="0" err="1">
                <a:solidFill>
                  <a:srgbClr val="FF2F2F"/>
                </a:solidFill>
                <a:latin typeface="taozhi.cn_PY" panose="02000500000000000000" pitchFamily="2" charset="0"/>
              </a:rPr>
              <a:t>bēi</a:t>
            </a:r>
            <a:endParaRPr lang="zh-CN" altLang="en-US" sz="2200" dirty="0">
              <a:solidFill>
                <a:srgbClr val="FF2F2F"/>
              </a:solidFill>
              <a:latin typeface="taozhi.cn_PY" panose="02000500000000000000" pitchFamily="2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536086" y="2453134"/>
            <a:ext cx="4331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200" dirty="0" err="1">
                <a:solidFill>
                  <a:srgbClr val="FF2F2F"/>
                </a:solidFill>
                <a:latin typeface="taozhi.cn_PY" panose="02000500000000000000" pitchFamily="2" charset="0"/>
              </a:rPr>
              <a:t>yī</a:t>
            </a:r>
            <a:endParaRPr lang="zh-CN" altLang="en-US" sz="2200" dirty="0">
              <a:solidFill>
                <a:srgbClr val="FF2F2F"/>
              </a:solidFill>
              <a:latin typeface="taozhi.cn_PY" panose="02000500000000000000" pitchFamily="2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526023" y="2109056"/>
            <a:ext cx="46679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陂</a:t>
            </a:r>
            <a:endParaRPr lang="zh-CN" altLang="en-US" sz="2200" dirty="0"/>
          </a:p>
        </p:txBody>
      </p:sp>
      <p:sp>
        <p:nvSpPr>
          <p:cNvPr id="8" name="矩形 7"/>
          <p:cNvSpPr/>
          <p:nvPr/>
        </p:nvSpPr>
        <p:spPr>
          <a:xfrm>
            <a:off x="3523543" y="2779266"/>
            <a:ext cx="46679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漪</a:t>
            </a:r>
            <a:endParaRPr lang="zh-CN" altLang="en-US" sz="2200" dirty="0"/>
          </a:p>
        </p:txBody>
      </p:sp>
      <p:sp>
        <p:nvSpPr>
          <p:cNvPr id="9" name="矩形 8"/>
          <p:cNvSpPr/>
          <p:nvPr/>
        </p:nvSpPr>
        <p:spPr>
          <a:xfrm>
            <a:off x="2545486" y="4120799"/>
            <a:ext cx="46679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腔</a:t>
            </a:r>
            <a:endParaRPr lang="zh-CN" altLang="en-US" sz="2200" dirty="0"/>
          </a:p>
        </p:txBody>
      </p:sp>
      <p:sp>
        <p:nvSpPr>
          <p:cNvPr id="10" name="矩形 9"/>
          <p:cNvSpPr/>
          <p:nvPr/>
        </p:nvSpPr>
        <p:spPr>
          <a:xfrm>
            <a:off x="2973447" y="4120799"/>
            <a:ext cx="74892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信口</a:t>
            </a:r>
            <a:endParaRPr lang="zh-CN" altLang="en-US" sz="2200" dirty="0"/>
          </a:p>
        </p:txBody>
      </p:sp>
      <p:grpSp>
        <p:nvGrpSpPr>
          <p:cNvPr id="11" name="组合 10"/>
          <p:cNvGrpSpPr/>
          <p:nvPr/>
        </p:nvGrpSpPr>
        <p:grpSpPr>
          <a:xfrm>
            <a:off x="395536" y="593335"/>
            <a:ext cx="1471085" cy="534600"/>
            <a:chOff x="3131840" y="2188312"/>
            <a:chExt cx="1471085" cy="534600"/>
          </a:xfrm>
        </p:grpSpPr>
        <p:sp>
          <p:nvSpPr>
            <p:cNvPr id="12" name="圆角矩形 11"/>
            <p:cNvSpPr/>
            <p:nvPr/>
          </p:nvSpPr>
          <p:spPr>
            <a:xfrm>
              <a:off x="3131840" y="2211710"/>
              <a:ext cx="1471085" cy="511202"/>
            </a:xfrm>
            <a:prstGeom prst="roundRect">
              <a:avLst>
                <a:gd name="adj" fmla="val 27847"/>
              </a:avLst>
            </a:prstGeom>
            <a:solidFill>
              <a:srgbClr val="2F7DE1"/>
            </a:solidFill>
            <a:ln>
              <a:noFill/>
            </a:ln>
            <a:effectLst>
              <a:outerShdw dist="25400" dir="2700000" algn="tl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 12"/>
            <p:cNvSpPr/>
            <p:nvPr/>
          </p:nvSpPr>
          <p:spPr>
            <a:xfrm flipH="1">
              <a:off x="3131840" y="2211710"/>
              <a:ext cx="738000" cy="511202"/>
            </a:xfrm>
            <a:custGeom>
              <a:avLst/>
              <a:gdLst>
                <a:gd name="connsiteX0" fmla="*/ 0 w 738000"/>
                <a:gd name="connsiteY0" fmla="*/ 0 h 511202"/>
                <a:gd name="connsiteX1" fmla="*/ 595646 w 738000"/>
                <a:gd name="connsiteY1" fmla="*/ 0 h 511202"/>
                <a:gd name="connsiteX2" fmla="*/ 738000 w 738000"/>
                <a:gd name="connsiteY2" fmla="*/ 142354 h 511202"/>
                <a:gd name="connsiteX3" fmla="*/ 738000 w 738000"/>
                <a:gd name="connsiteY3" fmla="*/ 368848 h 511202"/>
                <a:gd name="connsiteX4" fmla="*/ 595646 w 738000"/>
                <a:gd name="connsiteY4" fmla="*/ 511202 h 511202"/>
                <a:gd name="connsiteX5" fmla="*/ 0 w 738000"/>
                <a:gd name="connsiteY5" fmla="*/ 511202 h 511202"/>
                <a:gd name="connsiteX6" fmla="*/ 0 w 738000"/>
                <a:gd name="connsiteY6" fmla="*/ 0 h 51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8000" h="511202">
                  <a:moveTo>
                    <a:pt x="0" y="0"/>
                  </a:moveTo>
                  <a:lnTo>
                    <a:pt x="595646" y="0"/>
                  </a:lnTo>
                  <a:cubicBezTo>
                    <a:pt x="674266" y="0"/>
                    <a:pt x="738000" y="63734"/>
                    <a:pt x="738000" y="142354"/>
                  </a:cubicBezTo>
                  <a:lnTo>
                    <a:pt x="738000" y="368848"/>
                  </a:lnTo>
                  <a:cubicBezTo>
                    <a:pt x="738000" y="447468"/>
                    <a:pt x="674266" y="511202"/>
                    <a:pt x="595646" y="511202"/>
                  </a:cubicBezTo>
                  <a:lnTo>
                    <a:pt x="0" y="511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3155079" y="2188312"/>
              <a:ext cx="1424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读一读</a:t>
              </a:r>
              <a:endPara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3164913" y="2243474"/>
              <a:ext cx="1404938" cy="447675"/>
            </a:xfrm>
            <a:prstGeom prst="roundRect">
              <a:avLst>
                <a:gd name="adj" fmla="val 24595"/>
              </a:avLst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5137" y="2608838"/>
              <a:ext cx="824491" cy="114074"/>
            </a:xfrm>
            <a:prstGeom prst="rect">
              <a:avLst/>
            </a:prstGeom>
          </p:spPr>
        </p:pic>
      </p:grpSp>
      <p:grpSp>
        <p:nvGrpSpPr>
          <p:cNvPr id="17" name="组合 25"/>
          <p:cNvGrpSpPr/>
          <p:nvPr/>
        </p:nvGrpSpPr>
        <p:grpSpPr>
          <a:xfrm>
            <a:off x="3980438" y="1821763"/>
            <a:ext cx="1031051" cy="438167"/>
            <a:chOff x="2338272" y="254195"/>
            <a:chExt cx="1031051" cy="438167"/>
          </a:xfrm>
        </p:grpSpPr>
        <p:sp>
          <p:nvSpPr>
            <p:cNvPr id="18" name="圆角矩形标注 17"/>
            <p:cNvSpPr/>
            <p:nvPr/>
          </p:nvSpPr>
          <p:spPr>
            <a:xfrm>
              <a:off x="2374677" y="254195"/>
              <a:ext cx="763709" cy="404157"/>
            </a:xfrm>
            <a:prstGeom prst="wedgeRoundRectCallout">
              <a:avLst>
                <a:gd name="adj1" fmla="val -58467"/>
                <a:gd name="adj2" fmla="val 70791"/>
                <a:gd name="adj3" fmla="val 16667"/>
              </a:avLst>
            </a:prstGeom>
            <a:solidFill>
              <a:schemeClr val="bg1"/>
            </a:solidFill>
            <a:ln>
              <a:solidFill>
                <a:srgbClr val="FF2F2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200"/>
            </a:p>
          </p:txBody>
        </p:sp>
        <p:sp>
          <p:nvSpPr>
            <p:cNvPr id="19" name="矩形 18"/>
            <p:cNvSpPr/>
            <p:nvPr/>
          </p:nvSpPr>
          <p:spPr>
            <a:xfrm>
              <a:off x="2338272" y="261475"/>
              <a:ext cx="1031051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200" dirty="0">
                  <a:latin typeface="楷体" panose="02010609060101010101" pitchFamily="49" charset="-122"/>
                  <a:ea typeface="楷体" panose="02010609060101010101" pitchFamily="49" charset="-122"/>
                </a:rPr>
                <a:t>池岸。</a:t>
              </a:r>
            </a:p>
          </p:txBody>
        </p:sp>
      </p:grpSp>
      <p:grpSp>
        <p:nvGrpSpPr>
          <p:cNvPr id="20" name="组合 28"/>
          <p:cNvGrpSpPr/>
          <p:nvPr/>
        </p:nvGrpSpPr>
        <p:grpSpPr>
          <a:xfrm>
            <a:off x="4192282" y="2521823"/>
            <a:ext cx="2232248" cy="430887"/>
            <a:chOff x="2327053" y="229725"/>
            <a:chExt cx="1888656" cy="430887"/>
          </a:xfrm>
        </p:grpSpPr>
        <p:sp>
          <p:nvSpPr>
            <p:cNvPr id="21" name="圆角矩形标注 20"/>
            <p:cNvSpPr/>
            <p:nvPr/>
          </p:nvSpPr>
          <p:spPr>
            <a:xfrm>
              <a:off x="2327053" y="254195"/>
              <a:ext cx="1451228" cy="404157"/>
            </a:xfrm>
            <a:prstGeom prst="wedgeRoundRectCallout">
              <a:avLst>
                <a:gd name="adj1" fmla="val -63202"/>
                <a:gd name="adj2" fmla="val 43295"/>
                <a:gd name="adj3" fmla="val 16667"/>
              </a:avLst>
            </a:prstGeom>
            <a:solidFill>
              <a:schemeClr val="bg1"/>
            </a:solidFill>
            <a:ln>
              <a:solidFill>
                <a:srgbClr val="FF2F2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200"/>
            </a:p>
          </p:txBody>
        </p:sp>
        <p:sp>
          <p:nvSpPr>
            <p:cNvPr id="22" name="矩形 21"/>
            <p:cNvSpPr/>
            <p:nvPr/>
          </p:nvSpPr>
          <p:spPr>
            <a:xfrm>
              <a:off x="2338272" y="229725"/>
              <a:ext cx="1877437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200" dirty="0">
                  <a:latin typeface="楷体" panose="02010609060101010101" pitchFamily="49" charset="-122"/>
                  <a:ea typeface="楷体" panose="02010609060101010101" pitchFamily="49" charset="-122"/>
                </a:rPr>
                <a:t>水中的波纹。</a:t>
              </a:r>
            </a:p>
          </p:txBody>
        </p:sp>
      </p:grpSp>
      <p:grpSp>
        <p:nvGrpSpPr>
          <p:cNvPr id="23" name="组合 34"/>
          <p:cNvGrpSpPr/>
          <p:nvPr/>
        </p:nvGrpSpPr>
        <p:grpSpPr>
          <a:xfrm>
            <a:off x="3537899" y="3783634"/>
            <a:ext cx="1031051" cy="389453"/>
            <a:chOff x="2285882" y="197321"/>
            <a:chExt cx="1031051" cy="461031"/>
          </a:xfrm>
        </p:grpSpPr>
        <p:sp>
          <p:nvSpPr>
            <p:cNvPr id="24" name="圆角矩形标注 23"/>
            <p:cNvSpPr/>
            <p:nvPr/>
          </p:nvSpPr>
          <p:spPr>
            <a:xfrm>
              <a:off x="2327052" y="254195"/>
              <a:ext cx="763709" cy="404157"/>
            </a:xfrm>
            <a:prstGeom prst="wedgeRoundRectCallout">
              <a:avLst>
                <a:gd name="adj1" fmla="val -72603"/>
                <a:gd name="adj2" fmla="val 49188"/>
                <a:gd name="adj3" fmla="val 16667"/>
              </a:avLst>
            </a:prstGeom>
            <a:solidFill>
              <a:schemeClr val="bg1"/>
            </a:solidFill>
            <a:ln>
              <a:solidFill>
                <a:srgbClr val="FF2F2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200"/>
            </a:p>
          </p:txBody>
        </p:sp>
        <p:sp>
          <p:nvSpPr>
            <p:cNvPr id="25" name="矩形 24"/>
            <p:cNvSpPr/>
            <p:nvPr/>
          </p:nvSpPr>
          <p:spPr>
            <a:xfrm>
              <a:off x="2285882" y="197321"/>
              <a:ext cx="1031051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200" dirty="0">
                  <a:latin typeface="楷体" panose="02010609060101010101" pitchFamily="49" charset="-122"/>
                  <a:ea typeface="楷体" panose="02010609060101010101" pitchFamily="49" charset="-122"/>
                </a:rPr>
                <a:t>随口。</a:t>
              </a:r>
            </a:p>
          </p:txBody>
        </p:sp>
      </p:grpSp>
      <p:grpSp>
        <p:nvGrpSpPr>
          <p:cNvPr id="26" name="组合 31"/>
          <p:cNvGrpSpPr/>
          <p:nvPr/>
        </p:nvGrpSpPr>
        <p:grpSpPr>
          <a:xfrm>
            <a:off x="1789216" y="3790557"/>
            <a:ext cx="1031051" cy="386271"/>
            <a:chOff x="2593070" y="218392"/>
            <a:chExt cx="1031051" cy="463773"/>
          </a:xfrm>
        </p:grpSpPr>
        <p:sp>
          <p:nvSpPr>
            <p:cNvPr id="27" name="圆角矩形标注 26"/>
            <p:cNvSpPr/>
            <p:nvPr/>
          </p:nvSpPr>
          <p:spPr>
            <a:xfrm>
              <a:off x="2619948" y="278008"/>
              <a:ext cx="763709" cy="404157"/>
            </a:xfrm>
            <a:prstGeom prst="wedgeRoundRectCallout">
              <a:avLst>
                <a:gd name="adj1" fmla="val 69475"/>
                <a:gd name="adj2" fmla="val 42903"/>
                <a:gd name="adj3" fmla="val 16667"/>
              </a:avLst>
            </a:prstGeom>
            <a:solidFill>
              <a:schemeClr val="bg1"/>
            </a:solidFill>
            <a:ln>
              <a:solidFill>
                <a:srgbClr val="FF2F2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200"/>
            </a:p>
          </p:txBody>
        </p:sp>
        <p:sp>
          <p:nvSpPr>
            <p:cNvPr id="28" name="矩形 27"/>
            <p:cNvSpPr/>
            <p:nvPr/>
          </p:nvSpPr>
          <p:spPr>
            <a:xfrm>
              <a:off x="2593070" y="218392"/>
              <a:ext cx="1031051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200" dirty="0">
                  <a:latin typeface="楷体" panose="02010609060101010101" pitchFamily="49" charset="-122"/>
                  <a:ea typeface="楷体" panose="02010609060101010101" pitchFamily="49" charset="-122"/>
                </a:rPr>
                <a:t>曲调。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94672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3" presetClass="emph" presetSubtype="1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8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5" presetClass="emph" presetSubtype="0" repeatCount="2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" presetClass="emph" presetSubtype="1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22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5" presetClass="emph" presetSubtype="0" repeatCount="2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" presetClass="emph" presetSubtype="1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36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5" presetClass="emph" presetSubtype="0" repeatCount="2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3" presetClass="emph" presetSubtype="1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46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521"/>
          <a:stretch/>
        </p:blipFill>
        <p:spPr>
          <a:xfrm>
            <a:off x="0" y="1830476"/>
            <a:ext cx="9144000" cy="3117538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366883" y="1144197"/>
            <a:ext cx="2717285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草满池塘水</a:t>
            </a:r>
            <a:r>
              <a:rPr lang="zh-CN" altLang="en-US" sz="26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满陂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，山衔落日浸寒漪。</a:t>
            </a:r>
          </a:p>
        </p:txBody>
      </p:sp>
      <p:pic>
        <p:nvPicPr>
          <p:cNvPr id="5" name="33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504" y="-609600"/>
            <a:ext cx="609600" cy="609600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1547664" y="1990700"/>
            <a:ext cx="6048672" cy="2021210"/>
            <a:chOff x="1547664" y="1990700"/>
            <a:chExt cx="6048672" cy="2021210"/>
          </a:xfrm>
        </p:grpSpPr>
        <p:grpSp>
          <p:nvGrpSpPr>
            <p:cNvPr id="6" name="组合 5"/>
            <p:cNvGrpSpPr/>
            <p:nvPr/>
          </p:nvGrpSpPr>
          <p:grpSpPr>
            <a:xfrm>
              <a:off x="1547664" y="2290557"/>
              <a:ext cx="6048672" cy="1721353"/>
              <a:chOff x="1331640" y="2146541"/>
              <a:chExt cx="6048672" cy="1721353"/>
            </a:xfrm>
          </p:grpSpPr>
          <p:sp>
            <p:nvSpPr>
              <p:cNvPr id="2" name="圆角矩形 1"/>
              <p:cNvSpPr/>
              <p:nvPr/>
            </p:nvSpPr>
            <p:spPr>
              <a:xfrm>
                <a:off x="1331640" y="2146541"/>
                <a:ext cx="6000604" cy="1721353"/>
              </a:xfrm>
              <a:prstGeom prst="roundRect">
                <a:avLst>
                  <a:gd name="adj" fmla="val 10191"/>
                </a:avLst>
              </a:prstGeom>
              <a:solidFill>
                <a:schemeClr val="bg1"/>
              </a:solidFill>
              <a:ln w="9525">
                <a:solidFill>
                  <a:srgbClr val="FF3F3F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1413364" y="2224526"/>
                <a:ext cx="5966948" cy="153272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2400" dirty="0">
                    <a:latin typeface="楷体" panose="02010609060101010101" pitchFamily="49" charset="-122"/>
                    <a:ea typeface="楷体" panose="02010609060101010101" pitchFamily="49" charset="-122"/>
                  </a:rPr>
                  <a:t>    </a:t>
                </a:r>
                <a:r>
                  <a:rPr lang="zh-CN" altLang="en-US" sz="2400" dirty="0" smtClean="0">
                    <a:solidFill>
                      <a:srgbClr val="0070C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诗意：</a:t>
                </a:r>
                <a:r>
                  <a:rPr lang="zh-CN" altLang="en-US" sz="2400" dirty="0" smtClean="0">
                    <a:latin typeface="楷体" panose="02010609060101010101" pitchFamily="49" charset="-122"/>
                    <a:ea typeface="楷体" panose="02010609060101010101" pitchFamily="49" charset="-122"/>
                  </a:rPr>
                  <a:t>在四周长满青草的池塘里，池水高涨。太阳正要落山，红红的火球好像被远山衔在嘴里，倒映在清凉的水波中。</a:t>
                </a:r>
                <a:endParaRPr lang="zh-CN" altLang="en-US" sz="2400" dirty="0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54560" y="1990700"/>
              <a:ext cx="869082" cy="8690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13278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2088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521"/>
          <a:stretch/>
        </p:blipFill>
        <p:spPr>
          <a:xfrm>
            <a:off x="0" y="1830476"/>
            <a:ext cx="9144000" cy="3117538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326497" y="1147827"/>
            <a:ext cx="2829679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牧童归去横牛背，短笛无腔信口吹。</a:t>
            </a:r>
          </a:p>
        </p:txBody>
      </p:sp>
      <p:pic>
        <p:nvPicPr>
          <p:cNvPr id="5" name="33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9512" y="-609600"/>
            <a:ext cx="609600" cy="609600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1708654" y="2219133"/>
            <a:ext cx="5887682" cy="1432737"/>
            <a:chOff x="1708654" y="2219133"/>
            <a:chExt cx="5887682" cy="1432737"/>
          </a:xfrm>
        </p:grpSpPr>
        <p:grpSp>
          <p:nvGrpSpPr>
            <p:cNvPr id="6" name="组合 5"/>
            <p:cNvGrpSpPr/>
            <p:nvPr/>
          </p:nvGrpSpPr>
          <p:grpSpPr>
            <a:xfrm>
              <a:off x="1739638" y="2529128"/>
              <a:ext cx="5856698" cy="1122742"/>
              <a:chOff x="1782738" y="2150975"/>
              <a:chExt cx="5929602" cy="1122742"/>
            </a:xfrm>
          </p:grpSpPr>
          <p:sp>
            <p:nvSpPr>
              <p:cNvPr id="2" name="圆角矩形 1"/>
              <p:cNvSpPr/>
              <p:nvPr/>
            </p:nvSpPr>
            <p:spPr>
              <a:xfrm>
                <a:off x="1782738" y="2150975"/>
                <a:ext cx="5929602" cy="1122742"/>
              </a:xfrm>
              <a:prstGeom prst="roundRect">
                <a:avLst>
                  <a:gd name="adj" fmla="val 10191"/>
                </a:avLst>
              </a:prstGeom>
              <a:solidFill>
                <a:schemeClr val="bg1"/>
              </a:solidFill>
              <a:ln w="9525">
                <a:solidFill>
                  <a:srgbClr val="FF3F3F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1840554" y="2222980"/>
                <a:ext cx="5798882" cy="9787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2400" dirty="0" smtClean="0">
                    <a:latin typeface="楷体" panose="02010609060101010101" pitchFamily="49" charset="-122"/>
                    <a:ea typeface="楷体" panose="02010609060101010101" pitchFamily="49" charset="-122"/>
                  </a:rPr>
                  <a:t>    </a:t>
                </a:r>
                <a:r>
                  <a:rPr lang="zh-CN" altLang="en-US" sz="2400" dirty="0" smtClean="0">
                    <a:solidFill>
                      <a:srgbClr val="0070C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诗意：</a:t>
                </a:r>
                <a:r>
                  <a:rPr lang="zh-CN" altLang="en-US" sz="2400" dirty="0" smtClean="0">
                    <a:latin typeface="楷体" panose="02010609060101010101" pitchFamily="49" charset="-122"/>
                    <a:ea typeface="楷体" panose="02010609060101010101" pitchFamily="49" charset="-122"/>
                  </a:rPr>
                  <a:t>放牛回家的孩子横坐在牛背上，拿着短笛随意地吹奏着没有曲调的乐曲。</a:t>
                </a:r>
                <a:endParaRPr lang="zh-CN" altLang="en-US" sz="2400" dirty="0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08654" y="2219133"/>
              <a:ext cx="869082" cy="8690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22120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2088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1475656" y="1419622"/>
            <a:ext cx="6264696" cy="2505562"/>
          </a:xfrm>
          <a:prstGeom prst="roundRect">
            <a:avLst>
              <a:gd name="adj" fmla="val 10191"/>
            </a:avLst>
          </a:prstGeom>
          <a:solidFill>
            <a:schemeClr val="bg1"/>
          </a:solidFill>
          <a:ln w="9525">
            <a:solidFill>
              <a:srgbClr val="FF3F3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593944" y="1538796"/>
            <a:ext cx="602144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　　</a:t>
            </a:r>
            <a:r>
              <a:rPr lang="en-US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村晚</a:t>
            </a:r>
            <a:r>
              <a:rPr lang="en-US" altLang="zh-CN" sz="2400" dirty="0">
                <a:latin typeface="楷体" panose="02010609060101010101" pitchFamily="49" charset="-122"/>
                <a:ea typeface="楷体" panose="02010609060101010101" pitchFamily="49" charset="-122"/>
              </a:rPr>
              <a:t>》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这首诗的作者是</a:t>
            </a:r>
            <a:r>
              <a:rPr lang="zh-CN" altLang="en-US" sz="2400" u="sng" dirty="0">
                <a:latin typeface="楷体" panose="02010609060101010101" pitchFamily="49" charset="-122"/>
                <a:ea typeface="楷体" panose="02010609060101010101" pitchFamily="49" charset="-122"/>
              </a:rPr>
              <a:t>　　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，他向我们</a:t>
            </a:r>
            <a:r>
              <a:rPr lang="zh-CN" altLang="en-US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描绘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了一幅</a:t>
            </a:r>
            <a:r>
              <a:rPr lang="zh-CN" altLang="en-US" sz="2400" u="sng" dirty="0">
                <a:latin typeface="楷体" panose="02010609060101010101" pitchFamily="49" charset="-122"/>
                <a:ea typeface="楷体" panose="02010609060101010101" pitchFamily="49" charset="-122"/>
              </a:rPr>
              <a:t>　　　　　　　　　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的山村晚景图，</a:t>
            </a:r>
            <a:r>
              <a:rPr lang="zh-CN" altLang="en-US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刻画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了一个</a:t>
            </a:r>
            <a:r>
              <a:rPr lang="zh-CN" altLang="en-US" sz="2400" u="sng" dirty="0">
                <a:latin typeface="楷体" panose="02010609060101010101" pitchFamily="49" charset="-122"/>
                <a:ea typeface="楷体" panose="02010609060101010101" pitchFamily="49" charset="-122"/>
              </a:rPr>
              <a:t>　　　　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的山村牧童的形象。全诗</a:t>
            </a:r>
            <a:r>
              <a:rPr lang="zh-CN" altLang="en-US" sz="2400" u="sng" dirty="0">
                <a:latin typeface="楷体" panose="02010609060101010101" pitchFamily="49" charset="-122"/>
                <a:ea typeface="楷体" panose="02010609060101010101" pitchFamily="49" charset="-122"/>
              </a:rPr>
              <a:t>　　</a:t>
            </a:r>
            <a:r>
              <a:rPr lang="zh-CN" altLang="en-US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、</a:t>
            </a:r>
            <a:r>
              <a:rPr lang="zh-CN" altLang="en-US" sz="2400" u="sng" dirty="0">
                <a:latin typeface="楷体" panose="02010609060101010101" pitchFamily="49" charset="-122"/>
                <a:ea typeface="楷体" panose="02010609060101010101" pitchFamily="49" charset="-122"/>
              </a:rPr>
              <a:t>　　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结合，富有情趣。</a:t>
            </a:r>
          </a:p>
        </p:txBody>
      </p:sp>
      <p:sp>
        <p:nvSpPr>
          <p:cNvPr id="4" name="矩形 3"/>
          <p:cNvSpPr/>
          <p:nvPr/>
        </p:nvSpPr>
        <p:spPr>
          <a:xfrm>
            <a:off x="2821907" y="3253290"/>
            <a:ext cx="8574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写景</a:t>
            </a:r>
          </a:p>
        </p:txBody>
      </p:sp>
      <p:sp>
        <p:nvSpPr>
          <p:cNvPr id="5" name="矩形 4"/>
          <p:cNvSpPr/>
          <p:nvPr/>
        </p:nvSpPr>
        <p:spPr>
          <a:xfrm>
            <a:off x="5520467" y="1617608"/>
            <a:ext cx="8372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雷震</a:t>
            </a:r>
          </a:p>
        </p:txBody>
      </p:sp>
      <p:sp>
        <p:nvSpPr>
          <p:cNvPr id="6" name="矩形 5"/>
          <p:cNvSpPr/>
          <p:nvPr/>
        </p:nvSpPr>
        <p:spPr>
          <a:xfrm>
            <a:off x="3417081" y="2150923"/>
            <a:ext cx="30349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草茂水满、日落黄昏</a:t>
            </a:r>
          </a:p>
        </p:txBody>
      </p:sp>
      <p:sp>
        <p:nvSpPr>
          <p:cNvPr id="7" name="矩形 6"/>
          <p:cNvSpPr/>
          <p:nvPr/>
        </p:nvSpPr>
        <p:spPr>
          <a:xfrm>
            <a:off x="4025431" y="2710126"/>
            <a:ext cx="14480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活泼可爱</a:t>
            </a:r>
          </a:p>
        </p:txBody>
      </p:sp>
      <p:sp>
        <p:nvSpPr>
          <p:cNvPr id="8" name="矩形 7"/>
          <p:cNvSpPr/>
          <p:nvPr/>
        </p:nvSpPr>
        <p:spPr>
          <a:xfrm>
            <a:off x="3693093" y="3243667"/>
            <a:ext cx="84874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写人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395536" y="593541"/>
            <a:ext cx="1471085" cy="534600"/>
            <a:chOff x="3131840" y="2188312"/>
            <a:chExt cx="1471085" cy="534600"/>
          </a:xfrm>
        </p:grpSpPr>
        <p:sp>
          <p:nvSpPr>
            <p:cNvPr id="10" name="圆角矩形 9"/>
            <p:cNvSpPr/>
            <p:nvPr/>
          </p:nvSpPr>
          <p:spPr>
            <a:xfrm>
              <a:off x="3131840" y="2211710"/>
              <a:ext cx="1471085" cy="511202"/>
            </a:xfrm>
            <a:prstGeom prst="roundRect">
              <a:avLst>
                <a:gd name="adj" fmla="val 27847"/>
              </a:avLst>
            </a:prstGeom>
            <a:solidFill>
              <a:srgbClr val="AE7BB4"/>
            </a:solidFill>
            <a:ln>
              <a:noFill/>
            </a:ln>
            <a:effectLst>
              <a:outerShdw dist="25400" dir="2700000" algn="tl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 10"/>
            <p:cNvSpPr/>
            <p:nvPr/>
          </p:nvSpPr>
          <p:spPr>
            <a:xfrm flipH="1">
              <a:off x="3131840" y="2211710"/>
              <a:ext cx="738000" cy="511202"/>
            </a:xfrm>
            <a:custGeom>
              <a:avLst/>
              <a:gdLst>
                <a:gd name="connsiteX0" fmla="*/ 0 w 738000"/>
                <a:gd name="connsiteY0" fmla="*/ 0 h 511202"/>
                <a:gd name="connsiteX1" fmla="*/ 595646 w 738000"/>
                <a:gd name="connsiteY1" fmla="*/ 0 h 511202"/>
                <a:gd name="connsiteX2" fmla="*/ 738000 w 738000"/>
                <a:gd name="connsiteY2" fmla="*/ 142354 h 511202"/>
                <a:gd name="connsiteX3" fmla="*/ 738000 w 738000"/>
                <a:gd name="connsiteY3" fmla="*/ 368848 h 511202"/>
                <a:gd name="connsiteX4" fmla="*/ 595646 w 738000"/>
                <a:gd name="connsiteY4" fmla="*/ 511202 h 511202"/>
                <a:gd name="connsiteX5" fmla="*/ 0 w 738000"/>
                <a:gd name="connsiteY5" fmla="*/ 511202 h 511202"/>
                <a:gd name="connsiteX6" fmla="*/ 0 w 738000"/>
                <a:gd name="connsiteY6" fmla="*/ 0 h 51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8000" h="511202">
                  <a:moveTo>
                    <a:pt x="0" y="0"/>
                  </a:moveTo>
                  <a:lnTo>
                    <a:pt x="595646" y="0"/>
                  </a:lnTo>
                  <a:cubicBezTo>
                    <a:pt x="674266" y="0"/>
                    <a:pt x="738000" y="63734"/>
                    <a:pt x="738000" y="142354"/>
                  </a:cubicBezTo>
                  <a:lnTo>
                    <a:pt x="738000" y="368848"/>
                  </a:lnTo>
                  <a:cubicBezTo>
                    <a:pt x="738000" y="447468"/>
                    <a:pt x="674266" y="511202"/>
                    <a:pt x="595646" y="511202"/>
                  </a:cubicBezTo>
                  <a:lnTo>
                    <a:pt x="0" y="511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3155079" y="2188312"/>
              <a:ext cx="1424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总结回顾</a:t>
              </a:r>
              <a:endPara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3" name="圆角矩形 12"/>
            <p:cNvSpPr/>
            <p:nvPr/>
          </p:nvSpPr>
          <p:spPr>
            <a:xfrm>
              <a:off x="3164913" y="2243474"/>
              <a:ext cx="1404938" cy="447675"/>
            </a:xfrm>
            <a:prstGeom prst="roundRect">
              <a:avLst>
                <a:gd name="adj" fmla="val 24595"/>
              </a:avLst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5137" y="2608838"/>
              <a:ext cx="824491" cy="1140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87457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  <p:bldP spid="5" grpId="0"/>
      <p:bldP spid="6" grpId="0"/>
      <p:bldP spid="7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560" y="1265310"/>
            <a:ext cx="2612881" cy="2612881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395536" y="593335"/>
            <a:ext cx="1471085" cy="534600"/>
            <a:chOff x="3131840" y="2188312"/>
            <a:chExt cx="1471085" cy="534600"/>
          </a:xfrm>
        </p:grpSpPr>
        <p:sp>
          <p:nvSpPr>
            <p:cNvPr id="4" name="圆角矩形 3"/>
            <p:cNvSpPr/>
            <p:nvPr/>
          </p:nvSpPr>
          <p:spPr>
            <a:xfrm>
              <a:off x="3131840" y="2211710"/>
              <a:ext cx="1471085" cy="511202"/>
            </a:xfrm>
            <a:prstGeom prst="roundRect">
              <a:avLst>
                <a:gd name="adj" fmla="val 27847"/>
              </a:avLst>
            </a:prstGeom>
            <a:solidFill>
              <a:srgbClr val="2F7DE1"/>
            </a:solidFill>
            <a:ln>
              <a:noFill/>
            </a:ln>
            <a:effectLst>
              <a:outerShdw dist="25400" dir="2700000" algn="tl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任意多边形 4"/>
            <p:cNvSpPr/>
            <p:nvPr/>
          </p:nvSpPr>
          <p:spPr>
            <a:xfrm flipH="1">
              <a:off x="3131840" y="2211710"/>
              <a:ext cx="738000" cy="511202"/>
            </a:xfrm>
            <a:custGeom>
              <a:avLst/>
              <a:gdLst>
                <a:gd name="connsiteX0" fmla="*/ 0 w 738000"/>
                <a:gd name="connsiteY0" fmla="*/ 0 h 511202"/>
                <a:gd name="connsiteX1" fmla="*/ 595646 w 738000"/>
                <a:gd name="connsiteY1" fmla="*/ 0 h 511202"/>
                <a:gd name="connsiteX2" fmla="*/ 738000 w 738000"/>
                <a:gd name="connsiteY2" fmla="*/ 142354 h 511202"/>
                <a:gd name="connsiteX3" fmla="*/ 738000 w 738000"/>
                <a:gd name="connsiteY3" fmla="*/ 368848 h 511202"/>
                <a:gd name="connsiteX4" fmla="*/ 595646 w 738000"/>
                <a:gd name="connsiteY4" fmla="*/ 511202 h 511202"/>
                <a:gd name="connsiteX5" fmla="*/ 0 w 738000"/>
                <a:gd name="connsiteY5" fmla="*/ 511202 h 511202"/>
                <a:gd name="connsiteX6" fmla="*/ 0 w 738000"/>
                <a:gd name="connsiteY6" fmla="*/ 0 h 51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8000" h="511202">
                  <a:moveTo>
                    <a:pt x="0" y="0"/>
                  </a:moveTo>
                  <a:lnTo>
                    <a:pt x="595646" y="0"/>
                  </a:lnTo>
                  <a:cubicBezTo>
                    <a:pt x="674266" y="0"/>
                    <a:pt x="738000" y="63734"/>
                    <a:pt x="738000" y="142354"/>
                  </a:cubicBezTo>
                  <a:lnTo>
                    <a:pt x="738000" y="368848"/>
                  </a:lnTo>
                  <a:cubicBezTo>
                    <a:pt x="738000" y="447468"/>
                    <a:pt x="674266" y="511202"/>
                    <a:pt x="595646" y="511202"/>
                  </a:cubicBezTo>
                  <a:lnTo>
                    <a:pt x="0" y="511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155079" y="2188312"/>
              <a:ext cx="1424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写一写</a:t>
              </a:r>
              <a:endPara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3164913" y="2243474"/>
              <a:ext cx="1404938" cy="447675"/>
            </a:xfrm>
            <a:prstGeom prst="roundRect">
              <a:avLst>
                <a:gd name="adj" fmla="val 24595"/>
              </a:avLst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5137" y="2608838"/>
              <a:ext cx="824491" cy="1140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6606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560" y="1265310"/>
            <a:ext cx="2612881" cy="2612881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395536" y="593335"/>
            <a:ext cx="1471085" cy="534600"/>
            <a:chOff x="3131840" y="2188312"/>
            <a:chExt cx="1471085" cy="534600"/>
          </a:xfrm>
        </p:grpSpPr>
        <p:sp>
          <p:nvSpPr>
            <p:cNvPr id="4" name="圆角矩形 3"/>
            <p:cNvSpPr/>
            <p:nvPr/>
          </p:nvSpPr>
          <p:spPr>
            <a:xfrm>
              <a:off x="3131840" y="2211710"/>
              <a:ext cx="1471085" cy="511202"/>
            </a:xfrm>
            <a:prstGeom prst="roundRect">
              <a:avLst>
                <a:gd name="adj" fmla="val 27847"/>
              </a:avLst>
            </a:prstGeom>
            <a:solidFill>
              <a:srgbClr val="2F7DE1"/>
            </a:solidFill>
            <a:ln>
              <a:noFill/>
            </a:ln>
            <a:effectLst>
              <a:outerShdw dist="25400" dir="2700000" algn="tl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任意多边形 4"/>
            <p:cNvSpPr/>
            <p:nvPr/>
          </p:nvSpPr>
          <p:spPr>
            <a:xfrm flipH="1">
              <a:off x="3131840" y="2211710"/>
              <a:ext cx="738000" cy="511202"/>
            </a:xfrm>
            <a:custGeom>
              <a:avLst/>
              <a:gdLst>
                <a:gd name="connsiteX0" fmla="*/ 0 w 738000"/>
                <a:gd name="connsiteY0" fmla="*/ 0 h 511202"/>
                <a:gd name="connsiteX1" fmla="*/ 595646 w 738000"/>
                <a:gd name="connsiteY1" fmla="*/ 0 h 511202"/>
                <a:gd name="connsiteX2" fmla="*/ 738000 w 738000"/>
                <a:gd name="connsiteY2" fmla="*/ 142354 h 511202"/>
                <a:gd name="connsiteX3" fmla="*/ 738000 w 738000"/>
                <a:gd name="connsiteY3" fmla="*/ 368848 h 511202"/>
                <a:gd name="connsiteX4" fmla="*/ 595646 w 738000"/>
                <a:gd name="connsiteY4" fmla="*/ 511202 h 511202"/>
                <a:gd name="connsiteX5" fmla="*/ 0 w 738000"/>
                <a:gd name="connsiteY5" fmla="*/ 511202 h 511202"/>
                <a:gd name="connsiteX6" fmla="*/ 0 w 738000"/>
                <a:gd name="connsiteY6" fmla="*/ 0 h 51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8000" h="511202">
                  <a:moveTo>
                    <a:pt x="0" y="0"/>
                  </a:moveTo>
                  <a:lnTo>
                    <a:pt x="595646" y="0"/>
                  </a:lnTo>
                  <a:cubicBezTo>
                    <a:pt x="674266" y="0"/>
                    <a:pt x="738000" y="63734"/>
                    <a:pt x="738000" y="142354"/>
                  </a:cubicBezTo>
                  <a:lnTo>
                    <a:pt x="738000" y="368848"/>
                  </a:lnTo>
                  <a:cubicBezTo>
                    <a:pt x="738000" y="447468"/>
                    <a:pt x="674266" y="511202"/>
                    <a:pt x="595646" y="511202"/>
                  </a:cubicBezTo>
                  <a:lnTo>
                    <a:pt x="0" y="511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155079" y="2188312"/>
              <a:ext cx="1424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写一写</a:t>
              </a:r>
              <a:endPara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3164913" y="2243474"/>
              <a:ext cx="1404938" cy="447675"/>
            </a:xfrm>
            <a:prstGeom prst="roundRect">
              <a:avLst>
                <a:gd name="adj" fmla="val 24595"/>
              </a:avLst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5137" y="2608838"/>
              <a:ext cx="824491" cy="1140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0575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224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560" y="1265310"/>
            <a:ext cx="2612881" cy="2612881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395536" y="593335"/>
            <a:ext cx="1471085" cy="534600"/>
            <a:chOff x="3131840" y="2188312"/>
            <a:chExt cx="1471085" cy="534600"/>
          </a:xfrm>
        </p:grpSpPr>
        <p:sp>
          <p:nvSpPr>
            <p:cNvPr id="4" name="圆角矩形 3"/>
            <p:cNvSpPr/>
            <p:nvPr/>
          </p:nvSpPr>
          <p:spPr>
            <a:xfrm>
              <a:off x="3131840" y="2211710"/>
              <a:ext cx="1471085" cy="511202"/>
            </a:xfrm>
            <a:prstGeom prst="roundRect">
              <a:avLst>
                <a:gd name="adj" fmla="val 27847"/>
              </a:avLst>
            </a:prstGeom>
            <a:solidFill>
              <a:srgbClr val="2F7DE1"/>
            </a:solidFill>
            <a:ln>
              <a:noFill/>
            </a:ln>
            <a:effectLst>
              <a:outerShdw dist="25400" dir="2700000" algn="tl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任意多边形 4"/>
            <p:cNvSpPr/>
            <p:nvPr/>
          </p:nvSpPr>
          <p:spPr>
            <a:xfrm flipH="1">
              <a:off x="3131840" y="2211710"/>
              <a:ext cx="738000" cy="511202"/>
            </a:xfrm>
            <a:custGeom>
              <a:avLst/>
              <a:gdLst>
                <a:gd name="connsiteX0" fmla="*/ 0 w 738000"/>
                <a:gd name="connsiteY0" fmla="*/ 0 h 511202"/>
                <a:gd name="connsiteX1" fmla="*/ 595646 w 738000"/>
                <a:gd name="connsiteY1" fmla="*/ 0 h 511202"/>
                <a:gd name="connsiteX2" fmla="*/ 738000 w 738000"/>
                <a:gd name="connsiteY2" fmla="*/ 142354 h 511202"/>
                <a:gd name="connsiteX3" fmla="*/ 738000 w 738000"/>
                <a:gd name="connsiteY3" fmla="*/ 368848 h 511202"/>
                <a:gd name="connsiteX4" fmla="*/ 595646 w 738000"/>
                <a:gd name="connsiteY4" fmla="*/ 511202 h 511202"/>
                <a:gd name="connsiteX5" fmla="*/ 0 w 738000"/>
                <a:gd name="connsiteY5" fmla="*/ 511202 h 511202"/>
                <a:gd name="connsiteX6" fmla="*/ 0 w 738000"/>
                <a:gd name="connsiteY6" fmla="*/ 0 h 51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8000" h="511202">
                  <a:moveTo>
                    <a:pt x="0" y="0"/>
                  </a:moveTo>
                  <a:lnTo>
                    <a:pt x="595646" y="0"/>
                  </a:lnTo>
                  <a:cubicBezTo>
                    <a:pt x="674266" y="0"/>
                    <a:pt x="738000" y="63734"/>
                    <a:pt x="738000" y="142354"/>
                  </a:cubicBezTo>
                  <a:lnTo>
                    <a:pt x="738000" y="368848"/>
                  </a:lnTo>
                  <a:cubicBezTo>
                    <a:pt x="738000" y="447468"/>
                    <a:pt x="674266" y="511202"/>
                    <a:pt x="595646" y="511202"/>
                  </a:cubicBezTo>
                  <a:lnTo>
                    <a:pt x="0" y="511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155079" y="2188312"/>
              <a:ext cx="1424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写一写</a:t>
              </a:r>
              <a:endPara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3164913" y="2243474"/>
              <a:ext cx="1404938" cy="447675"/>
            </a:xfrm>
            <a:prstGeom prst="roundRect">
              <a:avLst>
                <a:gd name="adj" fmla="val 24595"/>
              </a:avLst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5137" y="2608838"/>
              <a:ext cx="824491" cy="1140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6388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/>
          <p:cNvGrpSpPr/>
          <p:nvPr/>
        </p:nvGrpSpPr>
        <p:grpSpPr>
          <a:xfrm>
            <a:off x="1494674" y="1416543"/>
            <a:ext cx="1210588" cy="518298"/>
            <a:chOff x="1494674" y="1416543"/>
            <a:chExt cx="1210588" cy="518298"/>
          </a:xfrm>
        </p:grpSpPr>
        <p:sp>
          <p:nvSpPr>
            <p:cNvPr id="10" name="圆角矩形 9"/>
            <p:cNvSpPr/>
            <p:nvPr/>
          </p:nvSpPr>
          <p:spPr>
            <a:xfrm>
              <a:off x="1494674" y="1416543"/>
              <a:ext cx="1210588" cy="518298"/>
            </a:xfrm>
            <a:prstGeom prst="roundRect">
              <a:avLst>
                <a:gd name="adj" fmla="val 50000"/>
              </a:avLst>
            </a:prstGeom>
            <a:solidFill>
              <a:srgbClr val="4285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494674" y="1475637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稚子弄冰</a:t>
              </a:r>
              <a:endPara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2715742" y="964235"/>
            <a:ext cx="982979" cy="1395533"/>
            <a:chOff x="2715742" y="964235"/>
            <a:chExt cx="982979" cy="1395533"/>
          </a:xfrm>
        </p:grpSpPr>
        <p:sp>
          <p:nvSpPr>
            <p:cNvPr id="12" name="左大括号 11"/>
            <p:cNvSpPr/>
            <p:nvPr/>
          </p:nvSpPr>
          <p:spPr>
            <a:xfrm>
              <a:off x="2715742" y="991616"/>
              <a:ext cx="360040" cy="1368152"/>
            </a:xfrm>
            <a:prstGeom prst="leftBrace">
              <a:avLst>
                <a:gd name="adj1" fmla="val 44680"/>
                <a:gd name="adj2" fmla="val 50000"/>
              </a:avLst>
            </a:prstGeom>
            <a:ln w="12700">
              <a:solidFill>
                <a:srgbClr val="4285F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3001094" y="964235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动作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3001094" y="1948124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声音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3698721" y="771550"/>
            <a:ext cx="2059853" cy="763182"/>
            <a:chOff x="3698721" y="771550"/>
            <a:chExt cx="2059853" cy="763182"/>
          </a:xfrm>
        </p:grpSpPr>
        <p:sp>
          <p:nvSpPr>
            <p:cNvPr id="15" name="左大括号 14"/>
            <p:cNvSpPr/>
            <p:nvPr/>
          </p:nvSpPr>
          <p:spPr>
            <a:xfrm>
              <a:off x="3698721" y="825788"/>
              <a:ext cx="159649" cy="708944"/>
            </a:xfrm>
            <a:prstGeom prst="leftBrace">
              <a:avLst>
                <a:gd name="adj1" fmla="val 36379"/>
                <a:gd name="adj2" fmla="val 50000"/>
              </a:avLst>
            </a:prstGeom>
            <a:ln w="12700">
              <a:solidFill>
                <a:srgbClr val="4285F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3778545" y="771550"/>
              <a:ext cx="198002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金盆  脱  晓冰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3778545" y="1164290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彩线  穿  当钲</a:t>
            </a:r>
            <a:endParaRPr lang="zh-CN" altLang="en-US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778545" y="2138510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玻璃  碎地声</a:t>
            </a:r>
            <a:endParaRPr lang="zh-CN" altLang="en-US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3698721" y="1745770"/>
            <a:ext cx="1803373" cy="776778"/>
            <a:chOff x="3698721" y="1745770"/>
            <a:chExt cx="1803373" cy="776778"/>
          </a:xfrm>
        </p:grpSpPr>
        <p:sp>
          <p:nvSpPr>
            <p:cNvPr id="19" name="文本框 18"/>
            <p:cNvSpPr txBox="1"/>
            <p:nvPr/>
          </p:nvSpPr>
          <p:spPr>
            <a:xfrm>
              <a:off x="3778545" y="1745770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玉磬  穿林响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3" name="左大括号 22"/>
            <p:cNvSpPr/>
            <p:nvPr/>
          </p:nvSpPr>
          <p:spPr>
            <a:xfrm>
              <a:off x="3698721" y="1813604"/>
              <a:ext cx="159649" cy="708944"/>
            </a:xfrm>
            <a:prstGeom prst="leftBrace">
              <a:avLst>
                <a:gd name="adj1" fmla="val 36379"/>
                <a:gd name="adj2" fmla="val 50000"/>
              </a:avLst>
            </a:prstGeom>
            <a:ln w="12700">
              <a:solidFill>
                <a:srgbClr val="4285F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左大括号 23"/>
          <p:cNvSpPr/>
          <p:nvPr/>
        </p:nvSpPr>
        <p:spPr>
          <a:xfrm flipH="1">
            <a:off x="5848350" y="771550"/>
            <a:ext cx="306618" cy="1808284"/>
          </a:xfrm>
          <a:prstGeom prst="leftBrace">
            <a:avLst>
              <a:gd name="adj1" fmla="val 44680"/>
              <a:gd name="adj2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6" name="组合 65"/>
          <p:cNvGrpSpPr/>
          <p:nvPr/>
        </p:nvGrpSpPr>
        <p:grpSpPr>
          <a:xfrm>
            <a:off x="6205482" y="1304711"/>
            <a:ext cx="1229276" cy="774165"/>
            <a:chOff x="6205482" y="1304711"/>
            <a:chExt cx="1229276" cy="774165"/>
          </a:xfrm>
        </p:grpSpPr>
        <p:sp>
          <p:nvSpPr>
            <p:cNvPr id="25" name="矩形 24"/>
            <p:cNvSpPr/>
            <p:nvPr/>
          </p:nvSpPr>
          <p:spPr>
            <a:xfrm>
              <a:off x="6205482" y="1304711"/>
              <a:ext cx="1229276" cy="774165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6224170" y="1338040"/>
              <a:ext cx="12105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冬天嬉戏</a:t>
              </a:r>
              <a:endPara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快乐童年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1494674" y="3474031"/>
            <a:ext cx="1210588" cy="518298"/>
            <a:chOff x="1494674" y="3474031"/>
            <a:chExt cx="1210588" cy="518298"/>
          </a:xfrm>
        </p:grpSpPr>
        <p:sp>
          <p:nvSpPr>
            <p:cNvPr id="27" name="圆角矩形 26"/>
            <p:cNvSpPr/>
            <p:nvPr/>
          </p:nvSpPr>
          <p:spPr>
            <a:xfrm>
              <a:off x="1494674" y="3474031"/>
              <a:ext cx="1210588" cy="518298"/>
            </a:xfrm>
            <a:prstGeom prst="roundRect">
              <a:avLst>
                <a:gd name="adj" fmla="val 50000"/>
              </a:avLst>
            </a:prstGeom>
            <a:solidFill>
              <a:srgbClr val="4285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751154" y="3533125"/>
              <a:ext cx="69762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村晚</a:t>
              </a:r>
              <a:endPara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2715742" y="3021723"/>
            <a:ext cx="982979" cy="1395533"/>
            <a:chOff x="2715742" y="3021723"/>
            <a:chExt cx="982979" cy="1395533"/>
          </a:xfrm>
        </p:grpSpPr>
        <p:sp>
          <p:nvSpPr>
            <p:cNvPr id="29" name="左大括号 28"/>
            <p:cNvSpPr/>
            <p:nvPr/>
          </p:nvSpPr>
          <p:spPr>
            <a:xfrm>
              <a:off x="2715742" y="3049104"/>
              <a:ext cx="360040" cy="1368152"/>
            </a:xfrm>
            <a:prstGeom prst="leftBrace">
              <a:avLst>
                <a:gd name="adj1" fmla="val 44680"/>
                <a:gd name="adj2" fmla="val 50000"/>
              </a:avLst>
            </a:prstGeom>
            <a:ln w="12700">
              <a:solidFill>
                <a:srgbClr val="4285F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3001094" y="3021723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写景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3001094" y="4005612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写事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3698721" y="2829038"/>
            <a:ext cx="2059853" cy="763182"/>
            <a:chOff x="3698721" y="2829038"/>
            <a:chExt cx="2059853" cy="763182"/>
          </a:xfrm>
        </p:grpSpPr>
        <p:sp>
          <p:nvSpPr>
            <p:cNvPr id="32" name="左大括号 31"/>
            <p:cNvSpPr/>
            <p:nvPr/>
          </p:nvSpPr>
          <p:spPr>
            <a:xfrm>
              <a:off x="3698721" y="2883276"/>
              <a:ext cx="159649" cy="708944"/>
            </a:xfrm>
            <a:prstGeom prst="leftBrace">
              <a:avLst>
                <a:gd name="adj1" fmla="val 36379"/>
                <a:gd name="adj2" fmla="val 50000"/>
              </a:avLst>
            </a:prstGeom>
            <a:ln w="12700">
              <a:solidFill>
                <a:srgbClr val="4285F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778545" y="2829038"/>
              <a:ext cx="198002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草满池塘水满陂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3778545" y="3221778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山衔落日浸寒漪</a:t>
            </a:r>
            <a:endParaRPr lang="zh-CN" altLang="en-US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778545" y="4195998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短笛无腔信口吹</a:t>
            </a:r>
            <a:endParaRPr lang="zh-CN" altLang="en-US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3698721" y="3803258"/>
            <a:ext cx="2059853" cy="776778"/>
            <a:chOff x="3698721" y="3803258"/>
            <a:chExt cx="2059853" cy="776778"/>
          </a:xfrm>
        </p:grpSpPr>
        <p:sp>
          <p:nvSpPr>
            <p:cNvPr id="35" name="文本框 34"/>
            <p:cNvSpPr txBox="1"/>
            <p:nvPr/>
          </p:nvSpPr>
          <p:spPr>
            <a:xfrm>
              <a:off x="3778545" y="3803258"/>
              <a:ext cx="198002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牧童归去横牛背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7" name="左大括号 36"/>
            <p:cNvSpPr/>
            <p:nvPr/>
          </p:nvSpPr>
          <p:spPr>
            <a:xfrm>
              <a:off x="3698721" y="3871092"/>
              <a:ext cx="159649" cy="708944"/>
            </a:xfrm>
            <a:prstGeom prst="leftBrace">
              <a:avLst>
                <a:gd name="adj1" fmla="val 36379"/>
                <a:gd name="adj2" fmla="val 50000"/>
              </a:avLst>
            </a:prstGeom>
            <a:ln w="12700">
              <a:solidFill>
                <a:srgbClr val="4285F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左大括号 37"/>
          <p:cNvSpPr/>
          <p:nvPr/>
        </p:nvSpPr>
        <p:spPr>
          <a:xfrm flipH="1">
            <a:off x="7131711" y="2829038"/>
            <a:ext cx="306618" cy="1808284"/>
          </a:xfrm>
          <a:prstGeom prst="leftBrace">
            <a:avLst>
              <a:gd name="adj1" fmla="val 44680"/>
              <a:gd name="adj2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9" name="组合 68"/>
          <p:cNvGrpSpPr/>
          <p:nvPr/>
        </p:nvGrpSpPr>
        <p:grpSpPr>
          <a:xfrm>
            <a:off x="7491226" y="3362199"/>
            <a:ext cx="1289285" cy="774165"/>
            <a:chOff x="7491226" y="3362199"/>
            <a:chExt cx="1289285" cy="774165"/>
          </a:xfrm>
        </p:grpSpPr>
        <p:sp>
          <p:nvSpPr>
            <p:cNvPr id="39" name="矩形 38"/>
            <p:cNvSpPr/>
            <p:nvPr/>
          </p:nvSpPr>
          <p:spPr>
            <a:xfrm>
              <a:off x="7491226" y="3362199"/>
              <a:ext cx="1289285" cy="774165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7530574" y="3395338"/>
              <a:ext cx="12105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景色优美</a:t>
              </a:r>
              <a:endPara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牧童可爱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41" name="左大括号 40"/>
          <p:cNvSpPr/>
          <p:nvPr/>
        </p:nvSpPr>
        <p:spPr>
          <a:xfrm flipH="1">
            <a:off x="5798816" y="2883276"/>
            <a:ext cx="159649" cy="708944"/>
          </a:xfrm>
          <a:prstGeom prst="leftBrace">
            <a:avLst>
              <a:gd name="adj1" fmla="val 36379"/>
              <a:gd name="adj2" fmla="val 50000"/>
            </a:avLst>
          </a:prstGeom>
          <a:ln w="9525">
            <a:solidFill>
              <a:srgbClr val="4285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7" name="组合 66"/>
          <p:cNvGrpSpPr/>
          <p:nvPr/>
        </p:nvGrpSpPr>
        <p:grpSpPr>
          <a:xfrm>
            <a:off x="5969067" y="3023491"/>
            <a:ext cx="1210588" cy="414886"/>
            <a:chOff x="5969067" y="3023491"/>
            <a:chExt cx="1210588" cy="414886"/>
          </a:xfrm>
        </p:grpSpPr>
        <p:sp>
          <p:nvSpPr>
            <p:cNvPr id="43" name="圆角矩形 42"/>
            <p:cNvSpPr/>
            <p:nvPr/>
          </p:nvSpPr>
          <p:spPr>
            <a:xfrm>
              <a:off x="5992882" y="3041247"/>
              <a:ext cx="1163547" cy="397130"/>
            </a:xfrm>
            <a:prstGeom prst="roundRect">
              <a:avLst>
                <a:gd name="adj" fmla="val 50000"/>
              </a:avLst>
            </a:prstGeom>
            <a:noFill/>
            <a:ln w="9525">
              <a:solidFill>
                <a:srgbClr val="4285F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5969067" y="3023491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宁静优美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42" name="左大括号 41"/>
          <p:cNvSpPr/>
          <p:nvPr/>
        </p:nvSpPr>
        <p:spPr>
          <a:xfrm flipH="1">
            <a:off x="5798816" y="3871092"/>
            <a:ext cx="159649" cy="708944"/>
          </a:xfrm>
          <a:prstGeom prst="leftBrace">
            <a:avLst>
              <a:gd name="adj1" fmla="val 36379"/>
              <a:gd name="adj2" fmla="val 50000"/>
            </a:avLst>
          </a:prstGeom>
          <a:ln w="9525">
            <a:solidFill>
              <a:srgbClr val="4285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969067" y="4019457"/>
            <a:ext cx="1210588" cy="414886"/>
            <a:chOff x="5969067" y="4019457"/>
            <a:chExt cx="1210588" cy="414886"/>
          </a:xfrm>
        </p:grpSpPr>
        <p:sp>
          <p:nvSpPr>
            <p:cNvPr id="46" name="圆角矩形 45"/>
            <p:cNvSpPr/>
            <p:nvPr/>
          </p:nvSpPr>
          <p:spPr>
            <a:xfrm>
              <a:off x="5992882" y="4037213"/>
              <a:ext cx="1163547" cy="397130"/>
            </a:xfrm>
            <a:prstGeom prst="roundRect">
              <a:avLst>
                <a:gd name="adj" fmla="val 50000"/>
              </a:avLst>
            </a:prstGeom>
            <a:noFill/>
            <a:ln w="9525">
              <a:solidFill>
                <a:srgbClr val="4285F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5969067" y="4019457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悠闲自在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95536" y="593541"/>
            <a:ext cx="1471085" cy="534600"/>
            <a:chOff x="3131840" y="2188312"/>
            <a:chExt cx="1471085" cy="534600"/>
          </a:xfrm>
        </p:grpSpPr>
        <p:sp>
          <p:nvSpPr>
            <p:cNvPr id="49" name="圆角矩形 48"/>
            <p:cNvSpPr/>
            <p:nvPr/>
          </p:nvSpPr>
          <p:spPr>
            <a:xfrm>
              <a:off x="3131840" y="2211710"/>
              <a:ext cx="1471085" cy="511202"/>
            </a:xfrm>
            <a:prstGeom prst="roundRect">
              <a:avLst>
                <a:gd name="adj" fmla="val 27847"/>
              </a:avLst>
            </a:prstGeom>
            <a:solidFill>
              <a:srgbClr val="AE7BB4"/>
            </a:solidFill>
            <a:ln>
              <a:noFill/>
            </a:ln>
            <a:effectLst>
              <a:outerShdw dist="25400" dir="2700000" algn="tl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任意多边形 49"/>
            <p:cNvSpPr/>
            <p:nvPr/>
          </p:nvSpPr>
          <p:spPr>
            <a:xfrm flipH="1">
              <a:off x="3131840" y="2211710"/>
              <a:ext cx="738000" cy="511202"/>
            </a:xfrm>
            <a:custGeom>
              <a:avLst/>
              <a:gdLst>
                <a:gd name="connsiteX0" fmla="*/ 0 w 738000"/>
                <a:gd name="connsiteY0" fmla="*/ 0 h 511202"/>
                <a:gd name="connsiteX1" fmla="*/ 595646 w 738000"/>
                <a:gd name="connsiteY1" fmla="*/ 0 h 511202"/>
                <a:gd name="connsiteX2" fmla="*/ 738000 w 738000"/>
                <a:gd name="connsiteY2" fmla="*/ 142354 h 511202"/>
                <a:gd name="connsiteX3" fmla="*/ 738000 w 738000"/>
                <a:gd name="connsiteY3" fmla="*/ 368848 h 511202"/>
                <a:gd name="connsiteX4" fmla="*/ 595646 w 738000"/>
                <a:gd name="connsiteY4" fmla="*/ 511202 h 511202"/>
                <a:gd name="connsiteX5" fmla="*/ 0 w 738000"/>
                <a:gd name="connsiteY5" fmla="*/ 511202 h 511202"/>
                <a:gd name="connsiteX6" fmla="*/ 0 w 738000"/>
                <a:gd name="connsiteY6" fmla="*/ 0 h 51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8000" h="511202">
                  <a:moveTo>
                    <a:pt x="0" y="0"/>
                  </a:moveTo>
                  <a:lnTo>
                    <a:pt x="595646" y="0"/>
                  </a:lnTo>
                  <a:cubicBezTo>
                    <a:pt x="674266" y="0"/>
                    <a:pt x="738000" y="63734"/>
                    <a:pt x="738000" y="142354"/>
                  </a:cubicBezTo>
                  <a:lnTo>
                    <a:pt x="738000" y="368848"/>
                  </a:lnTo>
                  <a:cubicBezTo>
                    <a:pt x="738000" y="447468"/>
                    <a:pt x="674266" y="511202"/>
                    <a:pt x="595646" y="511202"/>
                  </a:cubicBezTo>
                  <a:lnTo>
                    <a:pt x="0" y="511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3155079" y="2188312"/>
              <a:ext cx="1424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板书设计</a:t>
              </a:r>
              <a:endPara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52" name="圆角矩形 51"/>
            <p:cNvSpPr/>
            <p:nvPr/>
          </p:nvSpPr>
          <p:spPr>
            <a:xfrm>
              <a:off x="3164913" y="2243474"/>
              <a:ext cx="1404938" cy="447675"/>
            </a:xfrm>
            <a:prstGeom prst="roundRect">
              <a:avLst>
                <a:gd name="adj" fmla="val 24595"/>
              </a:avLst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3" name="图片 5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5137" y="2608838"/>
              <a:ext cx="824491" cy="1140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6773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8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64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00"/>
                            </p:stCondLst>
                            <p:childTnLst>
                              <p:par>
                                <p:cTn id="66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80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300"/>
                            </p:stCondLst>
                            <p:childTnLst>
                              <p:par>
                                <p:cTn id="82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88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300"/>
                            </p:stCondLst>
                            <p:childTnLst>
                              <p:par>
                                <p:cTn id="90" presetID="1" presetClass="entr" presetSubtype="0" fill="hold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  <p:bldP spid="24" grpId="0" animBg="1"/>
      <p:bldP spid="34" grpId="0"/>
      <p:bldP spid="36" grpId="0"/>
      <p:bldP spid="38" grpId="0" animBg="1"/>
      <p:bldP spid="41" grpId="0" animBg="1"/>
      <p:bldP spid="4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50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8337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521"/>
          <a:stretch/>
        </p:blipFill>
        <p:spPr>
          <a:xfrm>
            <a:off x="0" y="1670695"/>
            <a:ext cx="9144000" cy="3117538"/>
          </a:xfrm>
          <a:prstGeom prst="rect">
            <a:avLst/>
          </a:prstGeom>
          <a:effectLst>
            <a:softEdge rad="127000"/>
          </a:effectLst>
        </p:spPr>
      </p:pic>
      <p:grpSp>
        <p:nvGrpSpPr>
          <p:cNvPr id="19" name="组合 18"/>
          <p:cNvGrpSpPr/>
          <p:nvPr/>
        </p:nvGrpSpPr>
        <p:grpSpPr>
          <a:xfrm>
            <a:off x="428609" y="1203598"/>
            <a:ext cx="8317116" cy="2874414"/>
            <a:chOff x="428609" y="1203598"/>
            <a:chExt cx="8317116" cy="2874414"/>
          </a:xfrm>
        </p:grpSpPr>
        <p:sp>
          <p:nvSpPr>
            <p:cNvPr id="2" name="矩形: 圆角 15">
              <a:extLst>
                <a:ext uri="{FF2B5EF4-FFF2-40B4-BE49-F238E27FC236}">
                  <a16:creationId xmlns:a16="http://schemas.microsoft.com/office/drawing/2014/main" xmlns="" id="{A6A0A1E3-FEA0-4323-8DB8-D86CA30B1BF7}"/>
                </a:ext>
              </a:extLst>
            </p:cNvPr>
            <p:cNvSpPr/>
            <p:nvPr/>
          </p:nvSpPr>
          <p:spPr>
            <a:xfrm>
              <a:off x="428609" y="1203598"/>
              <a:ext cx="8317116" cy="2874414"/>
            </a:xfrm>
            <a:prstGeom prst="roundRect">
              <a:avLst>
                <a:gd name="adj" fmla="val 7988"/>
              </a:avLst>
            </a:prstGeom>
            <a:solidFill>
              <a:schemeClr val="bg1"/>
            </a:solidFill>
            <a:ln>
              <a:solidFill>
                <a:srgbClr val="FF5D5D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94569" y="1367926"/>
              <a:ext cx="1509879" cy="2244929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7493109" y="3671295"/>
              <a:ext cx="9758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800" dirty="0">
                  <a:latin typeface="黑体" panose="02010609060101010101" pitchFamily="49" charset="-122"/>
                  <a:ea typeface="黑体" panose="02010609060101010101" pitchFamily="49" charset="-122"/>
                </a:rPr>
                <a:t>杨万里</a:t>
              </a:r>
              <a:endParaRPr lang="zh-CN" altLang="en-US" sz="1800" dirty="0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395536" y="593541"/>
            <a:ext cx="1471085" cy="534600"/>
            <a:chOff x="3131840" y="2188312"/>
            <a:chExt cx="1471085" cy="534600"/>
          </a:xfrm>
        </p:grpSpPr>
        <p:sp>
          <p:nvSpPr>
            <p:cNvPr id="7" name="圆角矩形 6"/>
            <p:cNvSpPr/>
            <p:nvPr/>
          </p:nvSpPr>
          <p:spPr>
            <a:xfrm>
              <a:off x="3131840" y="2211710"/>
              <a:ext cx="1471085" cy="511202"/>
            </a:xfrm>
            <a:prstGeom prst="roundRect">
              <a:avLst>
                <a:gd name="adj" fmla="val 27847"/>
              </a:avLst>
            </a:prstGeom>
            <a:solidFill>
              <a:srgbClr val="AE7BB4"/>
            </a:solidFill>
            <a:ln>
              <a:noFill/>
            </a:ln>
            <a:effectLst>
              <a:outerShdw dist="25400" dir="2700000" algn="tl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任意多边形 7"/>
            <p:cNvSpPr/>
            <p:nvPr/>
          </p:nvSpPr>
          <p:spPr>
            <a:xfrm flipH="1">
              <a:off x="3131840" y="2211710"/>
              <a:ext cx="738000" cy="511202"/>
            </a:xfrm>
            <a:custGeom>
              <a:avLst/>
              <a:gdLst>
                <a:gd name="connsiteX0" fmla="*/ 0 w 738000"/>
                <a:gd name="connsiteY0" fmla="*/ 0 h 511202"/>
                <a:gd name="connsiteX1" fmla="*/ 595646 w 738000"/>
                <a:gd name="connsiteY1" fmla="*/ 0 h 511202"/>
                <a:gd name="connsiteX2" fmla="*/ 738000 w 738000"/>
                <a:gd name="connsiteY2" fmla="*/ 142354 h 511202"/>
                <a:gd name="connsiteX3" fmla="*/ 738000 w 738000"/>
                <a:gd name="connsiteY3" fmla="*/ 368848 h 511202"/>
                <a:gd name="connsiteX4" fmla="*/ 595646 w 738000"/>
                <a:gd name="connsiteY4" fmla="*/ 511202 h 511202"/>
                <a:gd name="connsiteX5" fmla="*/ 0 w 738000"/>
                <a:gd name="connsiteY5" fmla="*/ 511202 h 511202"/>
                <a:gd name="connsiteX6" fmla="*/ 0 w 738000"/>
                <a:gd name="connsiteY6" fmla="*/ 0 h 51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8000" h="511202">
                  <a:moveTo>
                    <a:pt x="0" y="0"/>
                  </a:moveTo>
                  <a:lnTo>
                    <a:pt x="595646" y="0"/>
                  </a:lnTo>
                  <a:cubicBezTo>
                    <a:pt x="674266" y="0"/>
                    <a:pt x="738000" y="63734"/>
                    <a:pt x="738000" y="142354"/>
                  </a:cubicBezTo>
                  <a:lnTo>
                    <a:pt x="738000" y="368848"/>
                  </a:lnTo>
                  <a:cubicBezTo>
                    <a:pt x="738000" y="447468"/>
                    <a:pt x="674266" y="511202"/>
                    <a:pt x="595646" y="511202"/>
                  </a:cubicBezTo>
                  <a:lnTo>
                    <a:pt x="0" y="511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155079" y="2188312"/>
              <a:ext cx="1424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作家名片</a:t>
              </a:r>
              <a:endPara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圆角矩形 9"/>
            <p:cNvSpPr/>
            <p:nvPr/>
          </p:nvSpPr>
          <p:spPr>
            <a:xfrm>
              <a:off x="3164913" y="2243474"/>
              <a:ext cx="1404938" cy="447675"/>
            </a:xfrm>
            <a:prstGeom prst="roundRect">
              <a:avLst>
                <a:gd name="adj" fmla="val 24595"/>
              </a:avLst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5137" y="2608838"/>
              <a:ext cx="824491" cy="114074"/>
            </a:xfrm>
            <a:prstGeom prst="rect">
              <a:avLst/>
            </a:prstGeom>
          </p:spPr>
        </p:pic>
      </p:grpSp>
      <p:sp>
        <p:nvSpPr>
          <p:cNvPr id="3" name="PA-文本框 2">
            <a:extLst>
              <a:ext uri="{FF2B5EF4-FFF2-40B4-BE49-F238E27FC236}">
                <a16:creationId xmlns:a16="http://schemas.microsoft.com/office/drawing/2014/main" xmlns="" id="{C1F625AA-05D9-454A-BFE8-F99CDD2DF266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516908" y="1321653"/>
            <a:ext cx="6791396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2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　　杨万里，南宋著名诗人，与陆游、尤袤、范成大并称为</a:t>
            </a:r>
            <a:r>
              <a:rPr lang="zh-CN" altLang="en-US" sz="2200" dirty="0" smtClean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“中兴四大家”</a:t>
            </a:r>
            <a:r>
              <a:rPr lang="zh-CN" altLang="en-US" sz="22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。他一生作诗两万多首，传世作品有四千二百首，被誉为一代诗宗。他创造了语言浅近明白、清新</a:t>
            </a:r>
            <a:r>
              <a:rPr lang="zh-CN" altLang="en-US" sz="2200" dirty="0" smtClean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自然、富有</a:t>
            </a:r>
            <a:r>
              <a:rPr lang="zh-CN" altLang="en-US" sz="22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幽默情趣的“诚斋体”。杨万里的诗歌大多描写自然景物，且以此见长。</a:t>
            </a:r>
          </a:p>
        </p:txBody>
      </p:sp>
    </p:spTree>
    <p:extLst>
      <p:ext uri="{BB962C8B-B14F-4D97-AF65-F5344CB8AC3E}">
        <p14:creationId xmlns:p14="http://schemas.microsoft.com/office/powerpoint/2010/main" val="82190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1678078"/>
            <a:ext cx="3200732" cy="1808412"/>
          </a:xfrm>
          <a:prstGeom prst="roundRect">
            <a:avLst>
              <a:gd name="adj" fmla="val 12377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2" name="矩形 21"/>
          <p:cNvSpPr/>
          <p:nvPr/>
        </p:nvSpPr>
        <p:spPr>
          <a:xfrm>
            <a:off x="1619672" y="975191"/>
            <a:ext cx="3528392" cy="35466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　　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稚子弄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冰</a:t>
            </a:r>
          </a:p>
          <a:p>
            <a:pPr>
              <a:lnSpc>
                <a:spcPct val="175000"/>
              </a:lnSpc>
            </a:pP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　 [宋]杨万里</a:t>
            </a:r>
          </a:p>
          <a:p>
            <a:pPr>
              <a:lnSpc>
                <a:spcPct val="175000"/>
              </a:lnSpc>
            </a:pP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稚子金盆脱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晓冰，</a:t>
            </a:r>
          </a:p>
          <a:p>
            <a:pPr>
              <a:lnSpc>
                <a:spcPct val="175000"/>
              </a:lnSpc>
            </a:pP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彩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丝穿取当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银钲</a:t>
            </a:r>
            <a:r>
              <a:rPr lang="zh-CN" altLang="en-US" sz="2200" dirty="0">
                <a:latin typeface="+mj-ea"/>
                <a:ea typeface="+mj-ea"/>
              </a:rPr>
              <a:t>(</a:t>
            </a:r>
            <a:r>
              <a:rPr lang="zh-CN" altLang="en-US" sz="2200" dirty="0">
                <a:latin typeface="taozhi.cn_PY" panose="02000500000000000000" pitchFamily="2" charset="0"/>
                <a:ea typeface="黑体" panose="02010609060101010101" pitchFamily="49" charset="-122"/>
              </a:rPr>
              <a:t>zhēng</a:t>
            </a:r>
            <a:r>
              <a:rPr lang="zh-CN" altLang="en-US" sz="2200" dirty="0">
                <a:latin typeface="+mj-ea"/>
                <a:ea typeface="+mj-ea"/>
              </a:rPr>
              <a:t>)</a:t>
            </a:r>
          </a:p>
          <a:p>
            <a:pPr>
              <a:lnSpc>
                <a:spcPct val="175000"/>
              </a:lnSpc>
            </a:pP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敲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成玉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磬</a:t>
            </a:r>
            <a:r>
              <a:rPr lang="zh-CN" altLang="en-US" sz="2200" dirty="0">
                <a:latin typeface="+mj-ea"/>
                <a:ea typeface="+mj-ea"/>
              </a:rPr>
              <a:t>(</a:t>
            </a:r>
            <a:r>
              <a:rPr lang="zh-CN" altLang="en-US" sz="2200" dirty="0">
                <a:latin typeface="taozhi.cn_PY" panose="02000500000000000000" pitchFamily="2" charset="0"/>
                <a:ea typeface="黑体" panose="02010609060101010101" pitchFamily="49" charset="-122"/>
              </a:rPr>
              <a:t>qìng</a:t>
            </a:r>
            <a:r>
              <a:rPr lang="zh-CN" altLang="en-US" sz="2200" dirty="0" smtClean="0">
                <a:latin typeface="+mj-ea"/>
                <a:ea typeface="+mj-ea"/>
              </a:rPr>
              <a:t>)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穿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林响，</a:t>
            </a:r>
          </a:p>
          <a:p>
            <a:pPr>
              <a:lnSpc>
                <a:spcPct val="175000"/>
              </a:lnSpc>
            </a:pP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忽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作玻璃碎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地声。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2074580" y="871562"/>
            <a:ext cx="6525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200" dirty="0" err="1">
                <a:latin typeface="taozhi.cn_PY" panose="02000500000000000000" pitchFamily="2" charset="0"/>
              </a:rPr>
              <a:t>zhì</a:t>
            </a:r>
            <a:endParaRPr lang="zh-CN" altLang="en-US" sz="2200" dirty="0">
              <a:latin typeface="taozhi.cn_PY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8912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7"/>
          <p:cNvGrpSpPr/>
          <p:nvPr/>
        </p:nvGrpSpPr>
        <p:grpSpPr>
          <a:xfrm>
            <a:off x="2380936" y="493519"/>
            <a:ext cx="2582279" cy="438167"/>
            <a:chOff x="2327052" y="254195"/>
            <a:chExt cx="1912470" cy="438167"/>
          </a:xfrm>
        </p:grpSpPr>
        <p:sp>
          <p:nvSpPr>
            <p:cNvPr id="8" name="圆角矩形标注 7"/>
            <p:cNvSpPr/>
            <p:nvPr/>
          </p:nvSpPr>
          <p:spPr>
            <a:xfrm>
              <a:off x="2327052" y="254195"/>
              <a:ext cx="1485999" cy="404157"/>
            </a:xfrm>
            <a:prstGeom prst="wedgeRoundRectCallout">
              <a:avLst>
                <a:gd name="adj1" fmla="val -33425"/>
                <a:gd name="adj2" fmla="val 99858"/>
                <a:gd name="adj3" fmla="val 16667"/>
              </a:avLst>
            </a:prstGeom>
            <a:solidFill>
              <a:schemeClr val="bg1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200"/>
            </a:p>
          </p:txBody>
        </p:sp>
        <p:sp>
          <p:nvSpPr>
            <p:cNvPr id="9" name="矩形 8"/>
            <p:cNvSpPr/>
            <p:nvPr/>
          </p:nvSpPr>
          <p:spPr>
            <a:xfrm>
              <a:off x="2362085" y="261475"/>
              <a:ext cx="1877437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200" dirty="0">
                  <a:latin typeface="楷体" panose="02010609060101010101" pitchFamily="49" charset="-122"/>
                  <a:ea typeface="楷体" panose="02010609060101010101" pitchFamily="49" charset="-122"/>
                </a:rPr>
                <a:t>幼小的孩子。</a:t>
              </a:r>
            </a:p>
          </p:txBody>
        </p:sp>
      </p:grpSp>
      <p:sp>
        <p:nvSpPr>
          <p:cNvPr id="13" name="矩形 12"/>
          <p:cNvSpPr/>
          <p:nvPr/>
        </p:nvSpPr>
        <p:spPr>
          <a:xfrm>
            <a:off x="1619672" y="971586"/>
            <a:ext cx="2448272" cy="3647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　　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稚子弄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冰</a:t>
            </a:r>
          </a:p>
          <a:p>
            <a:pPr>
              <a:lnSpc>
                <a:spcPct val="175000"/>
              </a:lnSpc>
            </a:pP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　 [宋]杨万里</a:t>
            </a:r>
          </a:p>
          <a:p>
            <a:pPr>
              <a:lnSpc>
                <a:spcPct val="175000"/>
              </a:lnSpc>
            </a:pP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稚子</a:t>
            </a:r>
            <a:r>
              <a:rPr lang="en-US" altLang="zh-CN" sz="22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金盆</a:t>
            </a:r>
            <a:r>
              <a:rPr lang="en-US" altLang="zh-CN" sz="22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脱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晓冰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</a:p>
          <a:p>
            <a:pPr>
              <a:lnSpc>
                <a:spcPct val="175000"/>
              </a:lnSpc>
            </a:pP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彩丝</a:t>
            </a:r>
            <a:r>
              <a:rPr lang="en-US" altLang="zh-CN" sz="22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穿取</a:t>
            </a:r>
            <a:r>
              <a:rPr lang="en-US" altLang="zh-CN" sz="22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当银钲。</a:t>
            </a:r>
            <a:endParaRPr lang="en-US" altLang="zh-CN" sz="220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75000"/>
              </a:lnSpc>
            </a:pP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敲成</a:t>
            </a:r>
            <a:r>
              <a:rPr lang="en-US" altLang="zh-CN" sz="22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玉磬</a:t>
            </a:r>
            <a:r>
              <a:rPr lang="en-US" altLang="zh-CN" sz="22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穿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林响，</a:t>
            </a:r>
          </a:p>
          <a:p>
            <a:pPr>
              <a:lnSpc>
                <a:spcPct val="175000"/>
              </a:lnSpc>
            </a:pP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忽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作</a:t>
            </a:r>
            <a:r>
              <a:rPr lang="en-US" altLang="zh-CN" sz="22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玻璃</a:t>
            </a:r>
            <a:r>
              <a:rPr lang="en-US" altLang="zh-CN" sz="22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碎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地声。</a:t>
            </a:r>
          </a:p>
        </p:txBody>
      </p:sp>
      <p:sp>
        <p:nvSpPr>
          <p:cNvPr id="23" name="稚子  背景图片"/>
          <p:cNvSpPr/>
          <p:nvPr/>
        </p:nvSpPr>
        <p:spPr>
          <a:xfrm>
            <a:off x="2226911" y="1213600"/>
            <a:ext cx="596394" cy="288032"/>
          </a:xfrm>
          <a:prstGeom prst="rect">
            <a:avLst/>
          </a:prstGeom>
          <a:solidFill>
            <a:srgbClr val="E5F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字  稚子"/>
          <p:cNvSpPr/>
          <p:nvPr/>
        </p:nvSpPr>
        <p:spPr>
          <a:xfrm>
            <a:off x="2179289" y="1142021"/>
            <a:ext cx="76770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200" dirty="0" smtClean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稚子</a:t>
            </a:r>
            <a:endParaRPr lang="zh-CN" altLang="en-US" sz="2200" dirty="0">
              <a:solidFill>
                <a:srgbClr val="C00000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074656" y="866781"/>
            <a:ext cx="6525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200" dirty="0" err="1">
                <a:solidFill>
                  <a:srgbClr val="C00000"/>
                </a:solidFill>
                <a:latin typeface="taozhi.cn_PY" panose="02000500000000000000" pitchFamily="2" charset="0"/>
              </a:rPr>
              <a:t>zhì</a:t>
            </a:r>
            <a:endParaRPr lang="zh-CN" altLang="en-US" sz="2200" dirty="0">
              <a:solidFill>
                <a:srgbClr val="C00000"/>
              </a:solidFill>
              <a:latin typeface="taozhi.cn_PY" panose="02000500000000000000" pitchFamily="2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281892" y="2625891"/>
            <a:ext cx="107350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200" dirty="0">
                <a:solidFill>
                  <a:srgbClr val="C00000"/>
                </a:solidFill>
                <a:latin typeface="taozhi.cn_PY" panose="02000500000000000000" pitchFamily="2" charset="0"/>
                <a:ea typeface="黑体" panose="02010609060101010101" pitchFamily="49" charset="-122"/>
              </a:rPr>
              <a:t>zhēng</a:t>
            </a:r>
            <a:endParaRPr lang="zh-CN" altLang="en-US" sz="2200" dirty="0">
              <a:solidFill>
                <a:srgbClr val="C00000"/>
              </a:solidFill>
              <a:latin typeface="taozhi.cn_PY" panose="02000500000000000000" pitchFamily="2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451272" y="3169443"/>
            <a:ext cx="8197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200" dirty="0">
                <a:solidFill>
                  <a:srgbClr val="C00000"/>
                </a:solidFill>
                <a:latin typeface="taozhi.cn_PY" panose="02000500000000000000" pitchFamily="2" charset="0"/>
                <a:ea typeface="黑体" panose="02010609060101010101" pitchFamily="49" charset="-122"/>
              </a:rPr>
              <a:t>qìng</a:t>
            </a:r>
            <a:endParaRPr lang="zh-CN" altLang="en-US" sz="2200" dirty="0">
              <a:solidFill>
                <a:srgbClr val="C00000"/>
              </a:solidFill>
              <a:latin typeface="taozhi.cn_PY" panose="02000500000000000000" pitchFamily="2" charset="0"/>
            </a:endParaRPr>
          </a:p>
        </p:txBody>
      </p:sp>
      <p:sp>
        <p:nvSpPr>
          <p:cNvPr id="19" name="钲  背景图片"/>
          <p:cNvSpPr/>
          <p:nvPr/>
        </p:nvSpPr>
        <p:spPr>
          <a:xfrm>
            <a:off x="3667272" y="2966713"/>
            <a:ext cx="287567" cy="288032"/>
          </a:xfrm>
          <a:prstGeom prst="rect">
            <a:avLst/>
          </a:prstGeom>
          <a:solidFill>
            <a:srgbClr val="E5F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磬  背景图片"/>
          <p:cNvSpPr/>
          <p:nvPr/>
        </p:nvSpPr>
        <p:spPr>
          <a:xfrm>
            <a:off x="2684956" y="3563777"/>
            <a:ext cx="287567" cy="288032"/>
          </a:xfrm>
          <a:prstGeom prst="rect">
            <a:avLst/>
          </a:prstGeom>
          <a:solidFill>
            <a:srgbClr val="E5F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3579768" y="2904378"/>
            <a:ext cx="54727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钲</a:t>
            </a:r>
            <a:endParaRPr lang="zh-CN" altLang="en-US" sz="2200" dirty="0"/>
          </a:p>
        </p:txBody>
      </p:sp>
      <p:sp>
        <p:nvSpPr>
          <p:cNvPr id="22" name="文本框 21"/>
          <p:cNvSpPr txBox="1"/>
          <p:nvPr/>
        </p:nvSpPr>
        <p:spPr>
          <a:xfrm>
            <a:off x="2598972" y="3492350"/>
            <a:ext cx="38533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磬</a:t>
            </a:r>
            <a:endParaRPr lang="zh-CN" altLang="en-US" sz="2200" dirty="0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1678078"/>
            <a:ext cx="3200732" cy="1808412"/>
          </a:xfrm>
          <a:prstGeom prst="roundRect">
            <a:avLst>
              <a:gd name="adj" fmla="val 12377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3855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5" presetClass="emph" presetSubtype="0" repeatCount="2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mph" presetSubtype="1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27" dur="indefinit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35" presetClass="emph" presetSubtype="0" repeatCount="2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3" presetClass="emph" presetSubtype="1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39" dur="indefinit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35" presetClass="emph" presetSubtype="0" repeatCount="2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14" grpId="0"/>
      <p:bldP spid="14" grpId="1"/>
      <p:bldP spid="15" grpId="0"/>
      <p:bldP spid="17" grpId="0"/>
      <p:bldP spid="18" grpId="0"/>
      <p:bldP spid="19" grpId="0" animBg="1"/>
      <p:bldP spid="20" grpId="0" animBg="1"/>
      <p:bldP spid="21" grpId="0"/>
      <p:bldP spid="21" grpId="1"/>
      <p:bldP spid="22" grpId="0"/>
      <p:bldP spid="2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521"/>
          <a:stretch/>
        </p:blipFill>
        <p:spPr>
          <a:xfrm>
            <a:off x="0" y="1830476"/>
            <a:ext cx="9144000" cy="3117538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288966" y="1419622"/>
            <a:ext cx="2566068" cy="9887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6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稚子金盆脱晓冰，</a:t>
            </a:r>
          </a:p>
          <a:p>
            <a:pPr>
              <a:lnSpc>
                <a:spcPct val="120000"/>
              </a:lnSpc>
            </a:pPr>
            <a:r>
              <a:rPr lang="zh-CN" altLang="en-US" sz="26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彩丝穿取当银钲</a:t>
            </a:r>
            <a:r>
              <a:rPr lang="zh-CN" altLang="en-US" sz="2600" dirty="0" smtClean="0">
                <a:latin typeface="+mj-ea"/>
              </a:rPr>
              <a:t>。</a:t>
            </a:r>
            <a:endParaRPr lang="zh-CN" altLang="en-US" sz="2600" dirty="0">
              <a:latin typeface="+mj-ea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95536" y="593335"/>
            <a:ext cx="1471085" cy="534600"/>
            <a:chOff x="3131840" y="2188312"/>
            <a:chExt cx="1471085" cy="534600"/>
          </a:xfrm>
        </p:grpSpPr>
        <p:sp>
          <p:nvSpPr>
            <p:cNvPr id="6" name="圆角矩形 5"/>
            <p:cNvSpPr/>
            <p:nvPr/>
          </p:nvSpPr>
          <p:spPr>
            <a:xfrm>
              <a:off x="3131840" y="2211710"/>
              <a:ext cx="1471085" cy="511202"/>
            </a:xfrm>
            <a:prstGeom prst="roundRect">
              <a:avLst>
                <a:gd name="adj" fmla="val 27847"/>
              </a:avLst>
            </a:prstGeom>
            <a:solidFill>
              <a:srgbClr val="2F7DE1"/>
            </a:solidFill>
            <a:ln>
              <a:noFill/>
            </a:ln>
            <a:effectLst>
              <a:outerShdw dist="25400" dir="2700000" algn="tl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任意多边形 6"/>
            <p:cNvSpPr/>
            <p:nvPr/>
          </p:nvSpPr>
          <p:spPr>
            <a:xfrm flipH="1">
              <a:off x="3131840" y="2211710"/>
              <a:ext cx="738000" cy="511202"/>
            </a:xfrm>
            <a:custGeom>
              <a:avLst/>
              <a:gdLst>
                <a:gd name="connsiteX0" fmla="*/ 0 w 738000"/>
                <a:gd name="connsiteY0" fmla="*/ 0 h 511202"/>
                <a:gd name="connsiteX1" fmla="*/ 595646 w 738000"/>
                <a:gd name="connsiteY1" fmla="*/ 0 h 511202"/>
                <a:gd name="connsiteX2" fmla="*/ 738000 w 738000"/>
                <a:gd name="connsiteY2" fmla="*/ 142354 h 511202"/>
                <a:gd name="connsiteX3" fmla="*/ 738000 w 738000"/>
                <a:gd name="connsiteY3" fmla="*/ 368848 h 511202"/>
                <a:gd name="connsiteX4" fmla="*/ 595646 w 738000"/>
                <a:gd name="connsiteY4" fmla="*/ 511202 h 511202"/>
                <a:gd name="connsiteX5" fmla="*/ 0 w 738000"/>
                <a:gd name="connsiteY5" fmla="*/ 511202 h 511202"/>
                <a:gd name="connsiteX6" fmla="*/ 0 w 738000"/>
                <a:gd name="connsiteY6" fmla="*/ 0 h 51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8000" h="511202">
                  <a:moveTo>
                    <a:pt x="0" y="0"/>
                  </a:moveTo>
                  <a:lnTo>
                    <a:pt x="595646" y="0"/>
                  </a:lnTo>
                  <a:cubicBezTo>
                    <a:pt x="674266" y="0"/>
                    <a:pt x="738000" y="63734"/>
                    <a:pt x="738000" y="142354"/>
                  </a:cubicBezTo>
                  <a:lnTo>
                    <a:pt x="738000" y="368848"/>
                  </a:lnTo>
                  <a:cubicBezTo>
                    <a:pt x="738000" y="447468"/>
                    <a:pt x="674266" y="511202"/>
                    <a:pt x="595646" y="511202"/>
                  </a:cubicBezTo>
                  <a:lnTo>
                    <a:pt x="0" y="511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155079" y="2188312"/>
              <a:ext cx="1424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读一读</a:t>
              </a:r>
              <a:endPara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圆角矩形 8"/>
            <p:cNvSpPr/>
            <p:nvPr/>
          </p:nvSpPr>
          <p:spPr>
            <a:xfrm>
              <a:off x="3164913" y="2243474"/>
              <a:ext cx="1404938" cy="447675"/>
            </a:xfrm>
            <a:prstGeom prst="roundRect">
              <a:avLst>
                <a:gd name="adj" fmla="val 24595"/>
              </a:avLst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5137" y="2608838"/>
              <a:ext cx="824491" cy="114074"/>
            </a:xfrm>
            <a:prstGeom prst="rect">
              <a:avLst/>
            </a:prstGeom>
          </p:spPr>
        </p:pic>
      </p:grpSp>
      <p:grpSp>
        <p:nvGrpSpPr>
          <p:cNvPr id="13" name="组合 12"/>
          <p:cNvGrpSpPr/>
          <p:nvPr/>
        </p:nvGrpSpPr>
        <p:grpSpPr>
          <a:xfrm>
            <a:off x="683538" y="2355726"/>
            <a:ext cx="7920910" cy="1399143"/>
            <a:chOff x="683538" y="2355726"/>
            <a:chExt cx="7920910" cy="1399143"/>
          </a:xfrm>
        </p:grpSpPr>
        <p:grpSp>
          <p:nvGrpSpPr>
            <p:cNvPr id="11" name="组合 10"/>
            <p:cNvGrpSpPr/>
            <p:nvPr/>
          </p:nvGrpSpPr>
          <p:grpSpPr>
            <a:xfrm>
              <a:off x="683538" y="2681499"/>
              <a:ext cx="7920910" cy="1073370"/>
              <a:chOff x="647534" y="2813391"/>
              <a:chExt cx="7920910" cy="1073370"/>
            </a:xfrm>
          </p:grpSpPr>
          <p:sp>
            <p:nvSpPr>
              <p:cNvPr id="2" name="圆角矩形 1"/>
              <p:cNvSpPr/>
              <p:nvPr/>
            </p:nvSpPr>
            <p:spPr>
              <a:xfrm>
                <a:off x="647534" y="2813391"/>
                <a:ext cx="7848901" cy="1073370"/>
              </a:xfrm>
              <a:prstGeom prst="roundRect">
                <a:avLst>
                  <a:gd name="adj" fmla="val 10191"/>
                </a:avLst>
              </a:prstGeom>
              <a:solidFill>
                <a:schemeClr val="bg1"/>
              </a:solidFill>
              <a:ln w="9525">
                <a:solidFill>
                  <a:srgbClr val="FF3F3F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矩形 2"/>
              <p:cNvSpPr/>
              <p:nvPr/>
            </p:nvSpPr>
            <p:spPr>
              <a:xfrm>
                <a:off x="717476" y="2871403"/>
                <a:ext cx="7850968" cy="97872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2400" dirty="0" smtClean="0">
                    <a:solidFill>
                      <a:srgbClr val="0070C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    诗意：</a:t>
                </a:r>
                <a:r>
                  <a:rPr lang="zh-CN" altLang="en-US" sz="2400" dirty="0" smtClean="0">
                    <a:latin typeface="楷体" panose="02010609060101010101" pitchFamily="49" charset="-122"/>
                    <a:ea typeface="楷体" panose="02010609060101010101" pitchFamily="49" charset="-122"/>
                  </a:rPr>
                  <a:t>清晨，满脸稚气的小孩将夜间冻结在盆中的冰块</a:t>
                </a:r>
                <a:r>
                  <a:rPr lang="zh-CN" altLang="en-US" sz="2400" dirty="0" smtClean="0">
                    <a:latin typeface="楷体" panose="02010609060101010101" pitchFamily="49" charset="-122"/>
                    <a:ea typeface="楷体" panose="02010609060101010101" pitchFamily="49" charset="-122"/>
                  </a:rPr>
                  <a:t>取出来，</a:t>
                </a:r>
                <a:r>
                  <a:rPr lang="zh-CN" altLang="en-US" sz="2400" dirty="0" smtClean="0">
                    <a:latin typeface="楷体" panose="02010609060101010101" pitchFamily="49" charset="-122"/>
                    <a:ea typeface="楷体" panose="02010609060101010101" pitchFamily="49" charset="-122"/>
                  </a:rPr>
                  <a:t>用彩丝穿过冰块，提在手中，就像一个银钲。</a:t>
                </a:r>
                <a:endParaRPr lang="zh-CN" altLang="en-US" sz="2400" dirty="0">
                  <a:latin typeface="楷体" panose="02010609060101010101" pitchFamily="49" charset="-122"/>
                  <a:ea typeface="楷体" panose="02010609060101010101" pitchFamily="49" charset="-122"/>
                </a:endParaRPr>
              </a:p>
            </p:txBody>
          </p:sp>
        </p:grpSp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3539" y="2355726"/>
              <a:ext cx="869082" cy="869082"/>
            </a:xfrm>
            <a:prstGeom prst="rect">
              <a:avLst/>
            </a:prstGeom>
          </p:spPr>
        </p:pic>
      </p:grpSp>
      <p:pic>
        <p:nvPicPr>
          <p:cNvPr id="15" name="图片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727421"/>
            <a:ext cx="1300386" cy="703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919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259632" y="920899"/>
            <a:ext cx="4248472" cy="3647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75000"/>
              </a:lnSpc>
            </a:pP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　　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稚子弄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冰</a:t>
            </a:r>
          </a:p>
          <a:p>
            <a:pPr>
              <a:lnSpc>
                <a:spcPct val="175000"/>
              </a:lnSpc>
            </a:pPr>
            <a:r>
              <a:rPr lang="zh-CN" altLang="en-US" sz="2200" dirty="0">
                <a:latin typeface="楷体" panose="02010609060101010101" pitchFamily="49" charset="-122"/>
                <a:ea typeface="楷体" panose="02010609060101010101" pitchFamily="49" charset="-122"/>
              </a:rPr>
              <a:t>　 [宋]杨万里</a:t>
            </a:r>
          </a:p>
          <a:p>
            <a:pPr>
              <a:lnSpc>
                <a:spcPct val="175000"/>
              </a:lnSpc>
            </a:pP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稚子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金盆  晓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冰，</a:t>
            </a:r>
          </a:p>
          <a:p>
            <a:pPr>
              <a:lnSpc>
                <a:spcPct val="175000"/>
              </a:lnSpc>
            </a:pP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彩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丝  取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当银钲</a:t>
            </a:r>
            <a:r>
              <a:rPr lang="zh-CN" altLang="en-US" sz="2200" dirty="0">
                <a:latin typeface="+mj-ea"/>
                <a:ea typeface="+mj-ea"/>
              </a:rPr>
              <a:t>(</a:t>
            </a:r>
            <a:r>
              <a:rPr lang="zh-CN" altLang="en-US" sz="2200" dirty="0">
                <a:latin typeface="taozhi.cn_PY" panose="02000500000000000000" pitchFamily="2" charset="0"/>
                <a:ea typeface="黑体" panose="02010609060101010101" pitchFamily="49" charset="-122"/>
              </a:rPr>
              <a:t>zhēng</a:t>
            </a:r>
            <a:r>
              <a:rPr lang="zh-CN" altLang="en-US" sz="2200" dirty="0">
                <a:latin typeface="+mj-ea"/>
                <a:ea typeface="+mj-ea"/>
              </a:rPr>
              <a:t>)</a:t>
            </a:r>
          </a:p>
          <a:p>
            <a:pPr>
              <a:lnSpc>
                <a:spcPct val="175000"/>
              </a:lnSpc>
            </a:pP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　</a:t>
            </a: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成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玉磬</a:t>
            </a:r>
            <a:r>
              <a:rPr lang="zh-CN" altLang="en-US" sz="2200" dirty="0">
                <a:latin typeface="+mj-ea"/>
                <a:ea typeface="+mj-ea"/>
              </a:rPr>
              <a:t>(</a:t>
            </a:r>
            <a:r>
              <a:rPr lang="zh-CN" altLang="en-US" sz="2200" dirty="0">
                <a:latin typeface="taozhi.cn_PY" panose="02000500000000000000" pitchFamily="2" charset="0"/>
                <a:ea typeface="黑体" panose="02010609060101010101" pitchFamily="49" charset="-122"/>
              </a:rPr>
              <a:t>qìng</a:t>
            </a:r>
            <a:r>
              <a:rPr lang="zh-CN" altLang="en-US" sz="2200" dirty="0">
                <a:latin typeface="+mj-ea"/>
                <a:ea typeface="+mj-ea"/>
              </a:rPr>
              <a:t>)</a:t>
            </a: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穿林响，</a:t>
            </a:r>
          </a:p>
          <a:p>
            <a:pPr>
              <a:lnSpc>
                <a:spcPct val="175000"/>
              </a:lnSpc>
            </a:pPr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忽作玻璃碎地声。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0404" y="1818426"/>
            <a:ext cx="3063964" cy="1731138"/>
          </a:xfrm>
          <a:prstGeom prst="roundRect">
            <a:avLst>
              <a:gd name="adj" fmla="val 12377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4" name="矩形 3"/>
          <p:cNvSpPr/>
          <p:nvPr/>
        </p:nvSpPr>
        <p:spPr>
          <a:xfrm>
            <a:off x="2376611" y="2269528"/>
            <a:ext cx="46679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脱</a:t>
            </a:r>
            <a:endParaRPr lang="zh-CN" altLang="en-US" sz="2200" dirty="0"/>
          </a:p>
        </p:txBody>
      </p:sp>
      <p:sp>
        <p:nvSpPr>
          <p:cNvPr id="5" name="矩形 4"/>
          <p:cNvSpPr/>
          <p:nvPr/>
        </p:nvSpPr>
        <p:spPr>
          <a:xfrm>
            <a:off x="1819027" y="2853778"/>
            <a:ext cx="46679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穿</a:t>
            </a:r>
            <a:endParaRPr lang="zh-CN" altLang="en-US" sz="2200" dirty="0"/>
          </a:p>
        </p:txBody>
      </p:sp>
      <p:sp>
        <p:nvSpPr>
          <p:cNvPr id="6" name="矩形 5"/>
          <p:cNvSpPr/>
          <p:nvPr/>
        </p:nvSpPr>
        <p:spPr>
          <a:xfrm>
            <a:off x="1250107" y="3441278"/>
            <a:ext cx="46679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敲</a:t>
            </a:r>
            <a:endParaRPr lang="zh-CN" altLang="en-US" sz="2200" dirty="0"/>
          </a:p>
        </p:txBody>
      </p:sp>
      <p:sp>
        <p:nvSpPr>
          <p:cNvPr id="9" name="矩形 8"/>
          <p:cNvSpPr/>
          <p:nvPr/>
        </p:nvSpPr>
        <p:spPr>
          <a:xfrm>
            <a:off x="5075267" y="1203598"/>
            <a:ext cx="255423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可爱调皮　天真活泼</a:t>
            </a:r>
          </a:p>
        </p:txBody>
      </p:sp>
      <p:sp>
        <p:nvSpPr>
          <p:cNvPr id="10" name="矩形 9"/>
          <p:cNvSpPr/>
          <p:nvPr/>
        </p:nvSpPr>
        <p:spPr>
          <a:xfrm>
            <a:off x="4597400" y="3746624"/>
            <a:ext cx="105472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心情：</a:t>
            </a:r>
          </a:p>
        </p:txBody>
      </p:sp>
      <p:sp>
        <p:nvSpPr>
          <p:cNvPr id="11" name="矩形 10"/>
          <p:cNvSpPr/>
          <p:nvPr/>
        </p:nvSpPr>
        <p:spPr>
          <a:xfrm>
            <a:off x="5401548" y="3765675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高兴</a:t>
            </a:r>
            <a:endParaRPr lang="zh-CN" altLang="en-US" sz="2000" dirty="0">
              <a:solidFill>
                <a:srgbClr val="0070C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425060" y="3765675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兴奋</a:t>
            </a:r>
            <a:endParaRPr lang="zh-CN" altLang="en-US" sz="2000" dirty="0">
              <a:solidFill>
                <a:srgbClr val="0070C0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448572" y="3746627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0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沮丧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053" y="3862645"/>
            <a:ext cx="282128" cy="20617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4690" y="3862645"/>
            <a:ext cx="282128" cy="20617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1719361" y="828699"/>
            <a:ext cx="65252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200" dirty="0" err="1">
                <a:latin typeface="taozhi.cn_PY" panose="02000500000000000000" pitchFamily="2" charset="0"/>
              </a:rPr>
              <a:t>zhì</a:t>
            </a:r>
            <a:endParaRPr lang="zh-CN" altLang="en-US" sz="2200" dirty="0">
              <a:latin typeface="taozhi.cn_PY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5280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2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5" presetClass="emp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" presetClass="emph" presetSubtype="1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12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" presetClass="emph" presetSubtype="1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14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" presetClass="emph" presetSubtype="1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16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  <p:bldP spid="6" grpId="0"/>
      <p:bldP spid="6" grpId="1"/>
      <p:bldP spid="9" grpId="0"/>
      <p:bldP spid="10" grpId="0"/>
      <p:bldP spid="11" grpId="0"/>
      <p:bldP spid="12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521"/>
          <a:stretch/>
        </p:blipFill>
        <p:spPr>
          <a:xfrm>
            <a:off x="0" y="1830476"/>
            <a:ext cx="9144000" cy="311753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727421"/>
            <a:ext cx="1300386" cy="70300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218098" y="1500180"/>
            <a:ext cx="2707804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6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敲成玉磬穿林响，</a:t>
            </a:r>
          </a:p>
          <a:p>
            <a:pPr>
              <a:lnSpc>
                <a:spcPct val="120000"/>
              </a:lnSpc>
            </a:pPr>
            <a:r>
              <a:rPr lang="zh-CN" altLang="en-US" sz="26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忽作玻璃碎地声。</a:t>
            </a:r>
            <a:endParaRPr lang="zh-CN" altLang="en-US" sz="2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395536" y="593335"/>
            <a:ext cx="1471085" cy="534600"/>
            <a:chOff x="3131840" y="2188312"/>
            <a:chExt cx="1471085" cy="534600"/>
          </a:xfrm>
        </p:grpSpPr>
        <p:sp>
          <p:nvSpPr>
            <p:cNvPr id="8" name="圆角矩形 7"/>
            <p:cNvSpPr/>
            <p:nvPr/>
          </p:nvSpPr>
          <p:spPr>
            <a:xfrm>
              <a:off x="3131840" y="2211710"/>
              <a:ext cx="1471085" cy="511202"/>
            </a:xfrm>
            <a:prstGeom prst="roundRect">
              <a:avLst>
                <a:gd name="adj" fmla="val 27847"/>
              </a:avLst>
            </a:prstGeom>
            <a:solidFill>
              <a:srgbClr val="2F7DE1"/>
            </a:solidFill>
            <a:ln>
              <a:noFill/>
            </a:ln>
            <a:effectLst>
              <a:outerShdw dist="25400" dir="2700000" algn="tl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任意多边形 8"/>
            <p:cNvSpPr/>
            <p:nvPr/>
          </p:nvSpPr>
          <p:spPr>
            <a:xfrm flipH="1">
              <a:off x="3131840" y="2211710"/>
              <a:ext cx="738000" cy="511202"/>
            </a:xfrm>
            <a:custGeom>
              <a:avLst/>
              <a:gdLst>
                <a:gd name="connsiteX0" fmla="*/ 0 w 738000"/>
                <a:gd name="connsiteY0" fmla="*/ 0 h 511202"/>
                <a:gd name="connsiteX1" fmla="*/ 595646 w 738000"/>
                <a:gd name="connsiteY1" fmla="*/ 0 h 511202"/>
                <a:gd name="connsiteX2" fmla="*/ 738000 w 738000"/>
                <a:gd name="connsiteY2" fmla="*/ 142354 h 511202"/>
                <a:gd name="connsiteX3" fmla="*/ 738000 w 738000"/>
                <a:gd name="connsiteY3" fmla="*/ 368848 h 511202"/>
                <a:gd name="connsiteX4" fmla="*/ 595646 w 738000"/>
                <a:gd name="connsiteY4" fmla="*/ 511202 h 511202"/>
                <a:gd name="connsiteX5" fmla="*/ 0 w 738000"/>
                <a:gd name="connsiteY5" fmla="*/ 511202 h 511202"/>
                <a:gd name="connsiteX6" fmla="*/ 0 w 738000"/>
                <a:gd name="connsiteY6" fmla="*/ 0 h 51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8000" h="511202">
                  <a:moveTo>
                    <a:pt x="0" y="0"/>
                  </a:moveTo>
                  <a:lnTo>
                    <a:pt x="595646" y="0"/>
                  </a:lnTo>
                  <a:cubicBezTo>
                    <a:pt x="674266" y="0"/>
                    <a:pt x="738000" y="63734"/>
                    <a:pt x="738000" y="142354"/>
                  </a:cubicBezTo>
                  <a:lnTo>
                    <a:pt x="738000" y="368848"/>
                  </a:lnTo>
                  <a:cubicBezTo>
                    <a:pt x="738000" y="447468"/>
                    <a:pt x="674266" y="511202"/>
                    <a:pt x="595646" y="511202"/>
                  </a:cubicBezTo>
                  <a:lnTo>
                    <a:pt x="0" y="511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155079" y="2188312"/>
              <a:ext cx="1424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读一读</a:t>
              </a:r>
              <a:endPara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3164913" y="2243474"/>
              <a:ext cx="1404938" cy="447675"/>
            </a:xfrm>
            <a:prstGeom prst="roundRect">
              <a:avLst>
                <a:gd name="adj" fmla="val 24595"/>
              </a:avLst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5137" y="2608838"/>
              <a:ext cx="824491" cy="114074"/>
            </a:xfrm>
            <a:prstGeom prst="rect">
              <a:avLst/>
            </a:prstGeom>
          </p:spPr>
        </p:pic>
      </p:grpSp>
      <p:grpSp>
        <p:nvGrpSpPr>
          <p:cNvPr id="14" name="组合 13"/>
          <p:cNvGrpSpPr/>
          <p:nvPr/>
        </p:nvGrpSpPr>
        <p:grpSpPr>
          <a:xfrm>
            <a:off x="1396429" y="2427734"/>
            <a:ext cx="6351142" cy="1413722"/>
            <a:chOff x="928662" y="2831652"/>
            <a:chExt cx="6351142" cy="1413722"/>
          </a:xfrm>
        </p:grpSpPr>
        <p:sp>
          <p:nvSpPr>
            <p:cNvPr id="4" name="圆角矩形 3"/>
            <p:cNvSpPr/>
            <p:nvPr/>
          </p:nvSpPr>
          <p:spPr>
            <a:xfrm>
              <a:off x="928662" y="3214692"/>
              <a:ext cx="6351142" cy="1019644"/>
            </a:xfrm>
            <a:prstGeom prst="roundRect">
              <a:avLst>
                <a:gd name="adj" fmla="val 10191"/>
              </a:avLst>
            </a:prstGeom>
            <a:solidFill>
              <a:schemeClr val="bg1"/>
            </a:solidFill>
            <a:ln w="9525">
              <a:solidFill>
                <a:srgbClr val="FF3F3F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1043608" y="3266645"/>
              <a:ext cx="6236196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 smtClean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    诗意：</a:t>
              </a:r>
              <a:r>
                <a:rPr lang="zh-CN" altLang="en-US" sz="24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轻轻敲打，清脆的响声穿林而</a:t>
              </a:r>
              <a:r>
                <a:rPr lang="zh-CN" altLang="en-US" sz="24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过。忽然</a:t>
              </a:r>
              <a:r>
                <a:rPr lang="zh-CN" altLang="en-US" sz="24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冰块落地，发出如玻璃破碎一般的声音。</a:t>
              </a:r>
              <a:endPara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3761" y="2831652"/>
              <a:ext cx="869082" cy="8690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77299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圆角矩形 17"/>
          <p:cNvSpPr/>
          <p:nvPr/>
        </p:nvSpPr>
        <p:spPr>
          <a:xfrm>
            <a:off x="686982" y="1347614"/>
            <a:ext cx="7845458" cy="2649578"/>
          </a:xfrm>
          <a:prstGeom prst="roundRect">
            <a:avLst>
              <a:gd name="adj" fmla="val 10191"/>
            </a:avLst>
          </a:prstGeom>
          <a:solidFill>
            <a:schemeClr val="bg1"/>
          </a:solidFill>
          <a:ln w="9525">
            <a:solidFill>
              <a:srgbClr val="FF3F3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395536" y="593335"/>
            <a:ext cx="1471085" cy="534600"/>
            <a:chOff x="3131840" y="2188312"/>
            <a:chExt cx="1471085" cy="534600"/>
          </a:xfrm>
        </p:grpSpPr>
        <p:sp>
          <p:nvSpPr>
            <p:cNvPr id="6" name="圆角矩形 5"/>
            <p:cNvSpPr/>
            <p:nvPr/>
          </p:nvSpPr>
          <p:spPr>
            <a:xfrm>
              <a:off x="3131840" y="2211710"/>
              <a:ext cx="1471085" cy="511202"/>
            </a:xfrm>
            <a:prstGeom prst="roundRect">
              <a:avLst>
                <a:gd name="adj" fmla="val 27847"/>
              </a:avLst>
            </a:prstGeom>
            <a:solidFill>
              <a:srgbClr val="2F7DE1"/>
            </a:solidFill>
            <a:ln>
              <a:noFill/>
            </a:ln>
            <a:effectLst>
              <a:outerShdw dist="25400" dir="2700000" algn="tl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任意多边形 6"/>
            <p:cNvSpPr/>
            <p:nvPr/>
          </p:nvSpPr>
          <p:spPr>
            <a:xfrm flipH="1">
              <a:off x="3131840" y="2211710"/>
              <a:ext cx="738000" cy="511202"/>
            </a:xfrm>
            <a:custGeom>
              <a:avLst/>
              <a:gdLst>
                <a:gd name="connsiteX0" fmla="*/ 0 w 738000"/>
                <a:gd name="connsiteY0" fmla="*/ 0 h 511202"/>
                <a:gd name="connsiteX1" fmla="*/ 595646 w 738000"/>
                <a:gd name="connsiteY1" fmla="*/ 0 h 511202"/>
                <a:gd name="connsiteX2" fmla="*/ 738000 w 738000"/>
                <a:gd name="connsiteY2" fmla="*/ 142354 h 511202"/>
                <a:gd name="connsiteX3" fmla="*/ 738000 w 738000"/>
                <a:gd name="connsiteY3" fmla="*/ 368848 h 511202"/>
                <a:gd name="connsiteX4" fmla="*/ 595646 w 738000"/>
                <a:gd name="connsiteY4" fmla="*/ 511202 h 511202"/>
                <a:gd name="connsiteX5" fmla="*/ 0 w 738000"/>
                <a:gd name="connsiteY5" fmla="*/ 511202 h 511202"/>
                <a:gd name="connsiteX6" fmla="*/ 0 w 738000"/>
                <a:gd name="connsiteY6" fmla="*/ 0 h 51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8000" h="511202">
                  <a:moveTo>
                    <a:pt x="0" y="0"/>
                  </a:moveTo>
                  <a:lnTo>
                    <a:pt x="595646" y="0"/>
                  </a:lnTo>
                  <a:cubicBezTo>
                    <a:pt x="674266" y="0"/>
                    <a:pt x="738000" y="63734"/>
                    <a:pt x="738000" y="142354"/>
                  </a:cubicBezTo>
                  <a:lnTo>
                    <a:pt x="738000" y="368848"/>
                  </a:lnTo>
                  <a:cubicBezTo>
                    <a:pt x="738000" y="447468"/>
                    <a:pt x="674266" y="511202"/>
                    <a:pt x="595646" y="511202"/>
                  </a:cubicBezTo>
                  <a:lnTo>
                    <a:pt x="0" y="511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155079" y="2188312"/>
              <a:ext cx="1424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填一填</a:t>
              </a:r>
              <a:endPara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圆角矩形 8"/>
            <p:cNvSpPr/>
            <p:nvPr/>
          </p:nvSpPr>
          <p:spPr>
            <a:xfrm>
              <a:off x="3164913" y="2243474"/>
              <a:ext cx="1404938" cy="447675"/>
            </a:xfrm>
            <a:prstGeom prst="roundRect">
              <a:avLst>
                <a:gd name="adj" fmla="val 24595"/>
              </a:avLst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5137" y="2608838"/>
              <a:ext cx="824491" cy="114074"/>
            </a:xfrm>
            <a:prstGeom prst="rect">
              <a:avLst/>
            </a:prstGeom>
          </p:spPr>
        </p:pic>
      </p:grpSp>
      <p:sp>
        <p:nvSpPr>
          <p:cNvPr id="11" name="矩形 10"/>
          <p:cNvSpPr/>
          <p:nvPr/>
        </p:nvSpPr>
        <p:spPr>
          <a:xfrm>
            <a:off x="722986" y="1434480"/>
            <a:ext cx="7809454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　　</a:t>
            </a:r>
            <a:r>
              <a:rPr lang="en-US" altLang="zh-CN" sz="2600" dirty="0">
                <a:latin typeface="楷体" panose="02010609060101010101" pitchFamily="49" charset="-122"/>
                <a:ea typeface="楷体" panose="02010609060101010101" pitchFamily="49" charset="-122"/>
              </a:rPr>
              <a:t>《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稚子弄冰》这首诗的作者是</a:t>
            </a:r>
            <a:r>
              <a:rPr lang="zh-CN" altLang="en-US" sz="2600" u="sng" dirty="0">
                <a:latin typeface="楷体" panose="02010609060101010101" pitchFamily="49" charset="-122"/>
                <a:ea typeface="楷体" panose="02010609060101010101" pitchFamily="49" charset="-122"/>
              </a:rPr>
              <a:t>　　　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，他通过对小孩子一系列的</a:t>
            </a:r>
            <a:r>
              <a:rPr lang="zh-CN" altLang="en-US" sz="2600" u="sng" dirty="0">
                <a:latin typeface="楷体" panose="02010609060101010101" pitchFamily="49" charset="-122"/>
                <a:ea typeface="楷体" panose="02010609060101010101" pitchFamily="49" charset="-122"/>
              </a:rPr>
              <a:t>　　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描写，刻画出</a:t>
            </a:r>
            <a:r>
              <a:rPr lang="zh-CN" altLang="en-US" sz="2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一个</a:t>
            </a:r>
            <a:r>
              <a:rPr lang="zh-CN" altLang="en-US" sz="2600" u="sng" dirty="0">
                <a:latin typeface="楷体" panose="02010609060101010101" pitchFamily="49" charset="-122"/>
                <a:ea typeface="楷体" panose="02010609060101010101" pitchFamily="49" charset="-122"/>
              </a:rPr>
              <a:t>　　　　</a:t>
            </a:r>
            <a:r>
              <a:rPr lang="zh-CN" altLang="en-US" sz="2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的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孩子形象。</a:t>
            </a:r>
            <a:r>
              <a:rPr lang="zh-CN" altLang="en-US" sz="2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其中，</a:t>
            </a:r>
            <a:r>
              <a:rPr lang="zh-CN" altLang="en-US" sz="2600" u="sng" dirty="0">
                <a:latin typeface="楷体" panose="02010609060101010101" pitchFamily="49" charset="-122"/>
                <a:ea typeface="楷体" panose="02010609060101010101" pitchFamily="49" charset="-122"/>
              </a:rPr>
              <a:t>　　　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等</a:t>
            </a:r>
            <a:r>
              <a:rPr lang="zh-CN" altLang="en-US" sz="26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动词形象、生动地突出了小孩子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弄冰时的</a:t>
            </a:r>
            <a:r>
              <a:rPr lang="zh-CN" altLang="en-US" sz="2600" u="sng" dirty="0">
                <a:latin typeface="楷体" panose="02010609060101010101" pitchFamily="49" charset="-122"/>
                <a:ea typeface="楷体" panose="02010609060101010101" pitchFamily="49" charset="-122"/>
              </a:rPr>
              <a:t>　　</a:t>
            </a:r>
            <a:r>
              <a:rPr lang="zh-CN" altLang="en-US" sz="2600" dirty="0">
                <a:latin typeface="楷体" panose="02010609060101010101" pitchFamily="49" charset="-122"/>
                <a:ea typeface="楷体" panose="02010609060101010101" pitchFamily="49" charset="-122"/>
              </a:rPr>
              <a:t>。</a:t>
            </a:r>
          </a:p>
        </p:txBody>
      </p:sp>
      <p:sp>
        <p:nvSpPr>
          <p:cNvPr id="12" name="矩形 11"/>
          <p:cNvSpPr/>
          <p:nvPr/>
        </p:nvSpPr>
        <p:spPr>
          <a:xfrm>
            <a:off x="5662646" y="1523757"/>
            <a:ext cx="121361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杨万里</a:t>
            </a:r>
          </a:p>
        </p:txBody>
      </p:sp>
      <p:sp>
        <p:nvSpPr>
          <p:cNvPr id="13" name="矩形 12"/>
          <p:cNvSpPr/>
          <p:nvPr/>
        </p:nvSpPr>
        <p:spPr>
          <a:xfrm>
            <a:off x="3022819" y="2084640"/>
            <a:ext cx="90110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动作</a:t>
            </a:r>
          </a:p>
        </p:txBody>
      </p:sp>
      <p:sp>
        <p:nvSpPr>
          <p:cNvPr id="14" name="矩形 13"/>
          <p:cNvSpPr/>
          <p:nvPr/>
        </p:nvSpPr>
        <p:spPr>
          <a:xfrm>
            <a:off x="6300192" y="2104586"/>
            <a:ext cx="151216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天真可爱</a:t>
            </a:r>
          </a:p>
        </p:txBody>
      </p:sp>
      <p:sp>
        <p:nvSpPr>
          <p:cNvPr id="15" name="矩形 14"/>
          <p:cNvSpPr/>
          <p:nvPr/>
        </p:nvSpPr>
        <p:spPr>
          <a:xfrm>
            <a:off x="2987824" y="2706869"/>
            <a:ext cx="1205839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穿、敲</a:t>
            </a:r>
          </a:p>
        </p:txBody>
      </p:sp>
      <p:sp>
        <p:nvSpPr>
          <p:cNvPr id="16" name="矩形 15"/>
          <p:cNvSpPr/>
          <p:nvPr/>
        </p:nvSpPr>
        <p:spPr>
          <a:xfrm>
            <a:off x="2699792" y="3295143"/>
            <a:ext cx="870893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600" dirty="0">
                <a:solidFill>
                  <a:srgbClr val="0070C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欢乐</a:t>
            </a:r>
          </a:p>
        </p:txBody>
      </p:sp>
    </p:spTree>
    <p:extLst>
      <p:ext uri="{BB962C8B-B14F-4D97-AF65-F5344CB8AC3E}">
        <p14:creationId xmlns:p14="http://schemas.microsoft.com/office/powerpoint/2010/main" val="270696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6386bad1b193e8ddd96c78c97f95eeb279f1e04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5"/>
  <p:tag name="RESOURCELIBID_ANIM" val="46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5"/>
  <p:tag name="RESOURCELIBID_ANIM" val="46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3045</TotalTime>
  <Words>365</Words>
  <Application>Microsoft Office PowerPoint</Application>
  <PresentationFormat>全屏显示(16:9)</PresentationFormat>
  <Paragraphs>130</Paragraphs>
  <Slides>23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2" baseType="lpstr">
      <vt:lpstr>楷体</vt:lpstr>
      <vt:lpstr>Arial</vt:lpstr>
      <vt:lpstr>宋体</vt:lpstr>
      <vt:lpstr>Calibri Light</vt:lpstr>
      <vt:lpstr>taozhi.cn_PY</vt:lpstr>
      <vt:lpstr>Calibri</vt:lpstr>
      <vt:lpstr>Wingdings</vt:lpstr>
      <vt:lpstr>黑体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微软用户</cp:lastModifiedBy>
  <cp:revision>847</cp:revision>
  <dcterms:created xsi:type="dcterms:W3CDTF">2015-05-05T08:02:14Z</dcterms:created>
  <dcterms:modified xsi:type="dcterms:W3CDTF">2020-11-24T10:14:43Z</dcterms:modified>
</cp:coreProperties>
</file>

<file path=docProps/thumbnail.jpeg>
</file>